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19"/>
  </p:notesMasterIdLst>
  <p:sldIdLst>
    <p:sldId id="256" r:id="rId4"/>
    <p:sldId id="257" r:id="rId5"/>
    <p:sldId id="285" r:id="rId6"/>
    <p:sldId id="258" r:id="rId7"/>
    <p:sldId id="259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52" userDrawn="1">
          <p15:clr>
            <a:srgbClr val="A4A3A4"/>
          </p15:clr>
        </p15:guide>
        <p15:guide id="2" pos="386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3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 showGuides="1">
      <p:cViewPr varScale="1">
        <p:scale>
          <a:sx n="53" d="100"/>
          <a:sy n="53" d="100"/>
        </p:scale>
        <p:origin x="180" y="54"/>
      </p:cViewPr>
      <p:guideLst>
        <p:guide orient="horz" pos="1952"/>
        <p:guide pos="38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image" Target="../media/image2.png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image" Target="../media/image3.png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59.xml"/><Relationship Id="rId8" Type="http://schemas.openxmlformats.org/officeDocument/2006/relationships/tags" Target="../tags/tag58.xml"/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image" Target="../media/image4.png"/><Relationship Id="rId2" Type="http://schemas.openxmlformats.org/officeDocument/2006/relationships/tags" Target="../tags/tag53.xml"/><Relationship Id="rId11" Type="http://schemas.openxmlformats.org/officeDocument/2006/relationships/tags" Target="../tags/tag61.xml"/><Relationship Id="rId10" Type="http://schemas.openxmlformats.org/officeDocument/2006/relationships/tags" Target="../tags/tag60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未标题-1_画板 1"/>
          <p:cNvPicPr/>
          <p:nvPr userDrawn="1">
            <p:custDataLst>
              <p:tags r:id="rId2"/>
            </p:custDataLst>
          </p:nvPr>
        </p:nvPicPr>
        <p:blipFill>
          <a:blip r:embed="rId3" cstate="email">
            <a:lum bright="6000" contrast="6000"/>
          </a:blip>
          <a:stretch>
            <a:fillRect/>
          </a:stretch>
        </p:blipFill>
        <p:spPr>
          <a:xfrm>
            <a:off x="1200" y="0"/>
            <a:ext cx="121896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796290" y="1678305"/>
            <a:ext cx="10290810" cy="3649980"/>
          </a:xfrm>
        </p:spPr>
        <p:txBody>
          <a:bodyPr vert="horz" lIns="101600" tIns="38100" rIns="25400" bIns="38100" rtlCol="0" anchor="ctr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en-US" sz="5800" u="none" strike="noStrike" cap="none" spc="0" normalizeH="0" baseline="0" dirty="0">
                <a:solidFill>
                  <a:schemeClr val="tx1"/>
                </a:solidFill>
                <a:uFillTx/>
                <a:latin typeface="+mj-lt"/>
              </a:defRPr>
            </a:lvl1pPr>
          </a:lstStyle>
          <a:p>
            <a:pPr lvl="0" fontAlgn="auto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8"/>
            </p:custDataLst>
          </p:nvPr>
        </p:nvSpPr>
        <p:spPr>
          <a:xfrm>
            <a:off x="802553" y="563368"/>
            <a:ext cx="4512397" cy="584712"/>
          </a:xfrm>
        </p:spPr>
        <p:txBody>
          <a:bodyPr vert="horz" lIns="101600" tIns="38100" rIns="76200" bIns="38100" rtlCol="0" anchor="ctr">
            <a:normAutofit/>
          </a:bodyPr>
          <a:lstStyle>
            <a:lvl1pPr marL="0" indent="0" algn="l">
              <a:buNone/>
              <a:defRPr lang="en-US" sz="1800" b="1" u="none" strike="noStrike" cap="none" spc="0" normalizeH="0" baseline="0" dirty="0">
                <a:solidFill>
                  <a:schemeClr val="tx1"/>
                </a:solidFill>
                <a:uFillTx/>
                <a:latin typeface="+mn-lt"/>
              </a:defRPr>
            </a:lvl1pPr>
          </a:lstStyle>
          <a:p>
            <a:pPr marL="228600" lvl="0" indent="-228600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7" name="标题 6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3600" b="1" i="0" u="none" strike="noStrike" kern="1200" cap="none" spc="0" normalizeH="0" baseline="0" noProof="1">
                <a:solidFill>
                  <a:schemeClr val="tx1"/>
                </a:solidFill>
                <a:latin typeface="+mj-lt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2_画板 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1200" y="4626415"/>
            <a:ext cx="12189600" cy="223158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10870" y="815975"/>
            <a:ext cx="3291205" cy="857250"/>
          </a:xfrm>
          <a:noFill/>
        </p:spPr>
        <p:txBody>
          <a:bodyPr wrap="square" rtlCol="0" anchor="t" anchorCtr="0">
            <a:normAutofit/>
          </a:bodyPr>
          <a:lstStyle>
            <a:lvl1pPr>
              <a:defRPr lang="en-US" sz="6000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未标题-122_画板 1 副本 2"/>
          <p:cNvPicPr/>
          <p:nvPr userDrawn="1">
            <p:custDataLst>
              <p:tags r:id="rId2"/>
            </p:custDataLst>
          </p:nvPr>
        </p:nvPicPr>
        <p:blipFill>
          <a:blip r:embed="rId3" cstate="email">
            <a:lum contrast="-12000"/>
          </a:blip>
          <a:srcRect/>
          <a:stretch>
            <a:fillRect/>
          </a:stretch>
        </p:blipFill>
        <p:spPr>
          <a:xfrm>
            <a:off x="1200" y="0"/>
            <a:ext cx="121896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90880" y="2362200"/>
            <a:ext cx="6050280" cy="3820795"/>
          </a:xfr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lang="en-US" sz="5600" u="none" strike="noStrike" cap="none" spc="0" normalizeH="0" baseline="0" dirty="0">
                <a:solidFill>
                  <a:schemeClr val="tx1"/>
                </a:solidFill>
                <a:uFillTx/>
                <a:latin typeface="+mj-lt"/>
              </a:defRPr>
            </a:lvl1pPr>
          </a:lstStyle>
          <a:p>
            <a:pPr lvl="0" fontAlgn="auto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6856095" y="2362200"/>
            <a:ext cx="5132705" cy="3821430"/>
          </a:xfrm>
          <a:noFill/>
          <a:ln>
            <a:noFill/>
          </a:ln>
          <a:effectLst/>
        </p:spPr>
        <p:txBody>
          <a:bodyPr wrap="none" rtlCol="0" anchor="ctr" anchorCtr="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lang="en-US" sz="20000" b="1" dirty="0">
                <a:ln w="25400">
                  <a:noFill/>
                </a:ln>
                <a:gradFill>
                  <a:gsLst>
                    <a:gs pos="74000">
                      <a:schemeClr val="tx1">
                        <a:alpha val="0"/>
                      </a:schemeClr>
                    </a:gs>
                    <a:gs pos="14000">
                      <a:schemeClr val="accent1">
                        <a:lumMod val="75000"/>
                      </a:schemeClr>
                    </a:gs>
                  </a:gsLst>
                  <a:lin ang="5400000" scaled="0"/>
                </a:gradFill>
                <a:uFillTx/>
                <a:latin typeface="+mn-lt"/>
              </a:defRPr>
            </a:lvl1pPr>
          </a:lstStyle>
          <a:p>
            <a:pPr marL="0" lvl="0" algn="r"/>
            <a:r>
              <a:rPr lang="en-US" dirty="0">
                <a:latin typeface="+mn-lt"/>
              </a:rPr>
              <a:t>text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3600" b="1" i="0" u="none" strike="noStrike" kern="1200" cap="none" spc="0" normalizeH="0" baseline="0" noProof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>
                <a:sym typeface="+mn-ea"/>
              </a:rPr>
              <a:t>Click to add title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694800" y="1284288"/>
            <a:ext cx="5181600" cy="4893312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313200" y="1284288"/>
            <a:ext cx="5181600" cy="4893312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4800" y="1284288"/>
            <a:ext cx="5157787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694800" y="1901468"/>
            <a:ext cx="5157787" cy="4288195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311612" y="1284288"/>
            <a:ext cx="5183188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5"/>
            </p:custDataLst>
          </p:nvPr>
        </p:nvSpPr>
        <p:spPr>
          <a:xfrm>
            <a:off x="6311612" y="1901468"/>
            <a:ext cx="5183188" cy="4288195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3600" b="1" i="0" u="none" strike="noStrike" kern="1200" cap="none" spc="0" normalizeH="0" baseline="0" noProof="1">
                <a:solidFill>
                  <a:schemeClr val="tx1"/>
                </a:solidFill>
                <a:latin typeface="+mj-lt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Click to add title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90563" y="360000"/>
            <a:ext cx="10826750" cy="581760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0563" y="1296000"/>
            <a:ext cx="10826750" cy="576000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4" name="标题 3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未标题-2_画板 1"/>
          <p:cNvPicPr/>
          <p:nvPr userDrawn="1">
            <p:custDataLst>
              <p:tags r:id="rId2"/>
            </p:custDataLst>
          </p:nvPr>
        </p:nvPicPr>
        <p:blipFill rotWithShape="1">
          <a:blip r:embed="rId3" cstate="email"/>
          <a:srcRect t="13979"/>
          <a:stretch>
            <a:fillRect/>
          </a:stretch>
        </p:blipFill>
        <p:spPr>
          <a:xfrm>
            <a:off x="1200" y="959224"/>
            <a:ext cx="12189600" cy="5898776"/>
          </a:xfrm>
          <a:prstGeom prst="rect">
            <a:avLst/>
          </a:prstGeom>
        </p:spPr>
      </p:pic>
      <p:sp>
        <p:nvSpPr>
          <p:cNvPr id="13" name="任意多边形 8"/>
          <p:cNvSpPr/>
          <p:nvPr userDrawn="1">
            <p:custDataLst>
              <p:tags r:id="rId4"/>
            </p:custDataLst>
          </p:nvPr>
        </p:nvSpPr>
        <p:spPr>
          <a:xfrm>
            <a:off x="850900" y="950595"/>
            <a:ext cx="577850" cy="563880"/>
          </a:xfrm>
          <a:custGeom>
            <a:avLst/>
            <a:gdLst>
              <a:gd name="connsiteX0" fmla="*/ 0 w 1856"/>
              <a:gd name="connsiteY0" fmla="*/ 1856 h 1856"/>
              <a:gd name="connsiteX1" fmla="*/ 0 w 1856"/>
              <a:gd name="connsiteY1" fmla="*/ 0 h 1856"/>
              <a:gd name="connsiteX2" fmla="*/ 1856 w 1856"/>
              <a:gd name="connsiteY2" fmla="*/ 0 h 1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6" h="1856">
                <a:moveTo>
                  <a:pt x="0" y="1856"/>
                </a:moveTo>
                <a:lnTo>
                  <a:pt x="0" y="0"/>
                </a:lnTo>
                <a:lnTo>
                  <a:pt x="1856" y="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Arial" panose="020B0604020202020204" pitchFamily="34" charset="0"/>
            </a:endParaRPr>
          </a:p>
        </p:txBody>
      </p:sp>
      <p:sp>
        <p:nvSpPr>
          <p:cNvPr id="15" name="任意多边形 9"/>
          <p:cNvSpPr/>
          <p:nvPr userDrawn="1">
            <p:custDataLst>
              <p:tags r:id="rId5"/>
            </p:custDataLst>
          </p:nvPr>
        </p:nvSpPr>
        <p:spPr>
          <a:xfrm rot="10800000">
            <a:off x="10749280" y="5339080"/>
            <a:ext cx="577850" cy="563880"/>
          </a:xfrm>
          <a:custGeom>
            <a:avLst/>
            <a:gdLst>
              <a:gd name="connsiteX0" fmla="*/ 0 w 1856"/>
              <a:gd name="connsiteY0" fmla="*/ 1856 h 1856"/>
              <a:gd name="connsiteX1" fmla="*/ 0 w 1856"/>
              <a:gd name="connsiteY1" fmla="*/ 0 h 1856"/>
              <a:gd name="connsiteX2" fmla="*/ 1856 w 1856"/>
              <a:gd name="connsiteY2" fmla="*/ 0 h 1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6" h="1856">
                <a:moveTo>
                  <a:pt x="0" y="1856"/>
                </a:moveTo>
                <a:lnTo>
                  <a:pt x="0" y="0"/>
                </a:lnTo>
                <a:lnTo>
                  <a:pt x="1856" y="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Arial" panose="020B0604020202020204" pitchFamily="34" charset="0"/>
            </a:endParaRPr>
          </a:p>
        </p:txBody>
      </p:sp>
      <p:sp>
        <p:nvSpPr>
          <p:cNvPr id="16" name="任意多边形 14"/>
          <p:cNvSpPr/>
          <p:nvPr userDrawn="1">
            <p:custDataLst>
              <p:tags r:id="rId6"/>
            </p:custDataLst>
          </p:nvPr>
        </p:nvSpPr>
        <p:spPr>
          <a:xfrm flipH="1">
            <a:off x="10749280" y="950595"/>
            <a:ext cx="577850" cy="563880"/>
          </a:xfrm>
          <a:custGeom>
            <a:avLst/>
            <a:gdLst>
              <a:gd name="connsiteX0" fmla="*/ 0 w 1856"/>
              <a:gd name="connsiteY0" fmla="*/ 1856 h 1856"/>
              <a:gd name="connsiteX1" fmla="*/ 0 w 1856"/>
              <a:gd name="connsiteY1" fmla="*/ 0 h 1856"/>
              <a:gd name="connsiteX2" fmla="*/ 1856 w 1856"/>
              <a:gd name="connsiteY2" fmla="*/ 0 h 1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6" h="1856">
                <a:moveTo>
                  <a:pt x="0" y="1856"/>
                </a:moveTo>
                <a:lnTo>
                  <a:pt x="0" y="0"/>
                </a:lnTo>
                <a:lnTo>
                  <a:pt x="1856" y="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Arial" panose="020B0604020202020204" pitchFamily="34" charset="0"/>
            </a:endParaRPr>
          </a:p>
        </p:txBody>
      </p:sp>
      <p:sp>
        <p:nvSpPr>
          <p:cNvPr id="17" name="任意多边形 15"/>
          <p:cNvSpPr/>
          <p:nvPr userDrawn="1">
            <p:custDataLst>
              <p:tags r:id="rId7"/>
            </p:custDataLst>
          </p:nvPr>
        </p:nvSpPr>
        <p:spPr>
          <a:xfrm rot="10800000" flipH="1">
            <a:off x="850900" y="5466080"/>
            <a:ext cx="577850" cy="563880"/>
          </a:xfrm>
          <a:custGeom>
            <a:avLst/>
            <a:gdLst>
              <a:gd name="connsiteX0" fmla="*/ 0 w 1856"/>
              <a:gd name="connsiteY0" fmla="*/ 1856 h 1856"/>
              <a:gd name="connsiteX1" fmla="*/ 0 w 1856"/>
              <a:gd name="connsiteY1" fmla="*/ 0 h 1856"/>
              <a:gd name="connsiteX2" fmla="*/ 1856 w 1856"/>
              <a:gd name="connsiteY2" fmla="*/ 0 h 1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6" h="1856">
                <a:moveTo>
                  <a:pt x="0" y="1856"/>
                </a:moveTo>
                <a:lnTo>
                  <a:pt x="0" y="0"/>
                </a:lnTo>
                <a:lnTo>
                  <a:pt x="1856" y="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838200" y="1840864"/>
            <a:ext cx="10515000" cy="3298825"/>
          </a:xfrm>
        </p:spPr>
        <p:txBody>
          <a:bodyPr wrap="square" anchor="ctr">
            <a:normAutofit/>
          </a:bodyPr>
          <a:lstStyle>
            <a:lvl1pPr algn="ctr">
              <a:lnSpc>
                <a:spcPct val="100000"/>
              </a:lnSpc>
              <a:defRPr sz="58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9" Type="http://schemas.openxmlformats.org/officeDocument/2006/relationships/theme" Target="../theme/theme2.xml"/><Relationship Id="rId18" Type="http://schemas.openxmlformats.org/officeDocument/2006/relationships/tags" Target="../tags/tag67.xml"/><Relationship Id="rId17" Type="http://schemas.openxmlformats.org/officeDocument/2006/relationships/tags" Target="../tags/tag66.xml"/><Relationship Id="rId16" Type="http://schemas.openxmlformats.org/officeDocument/2006/relationships/tags" Target="../tags/tag65.xml"/><Relationship Id="rId15" Type="http://schemas.openxmlformats.org/officeDocument/2006/relationships/tags" Target="../tags/tag64.xml"/><Relationship Id="rId14" Type="http://schemas.openxmlformats.org/officeDocument/2006/relationships/tags" Target="../tags/tag63.xml"/><Relationship Id="rId13" Type="http://schemas.openxmlformats.org/officeDocument/2006/relationships/tags" Target="../tags/tag6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9480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94799" y="1284288"/>
            <a:ext cx="10822513" cy="489331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90563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774113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hyperlink" Target="http://www.linkedin.com/in/sagheerahmedcse" TargetMode="External"/><Relationship Id="rId8" Type="http://schemas.openxmlformats.org/officeDocument/2006/relationships/image" Target="../media/image7.png"/><Relationship Id="rId7" Type="http://schemas.openxmlformats.org/officeDocument/2006/relationships/tags" Target="../tags/tag70.xml"/><Relationship Id="rId6" Type="http://schemas.openxmlformats.org/officeDocument/2006/relationships/hyperlink" Target="mailto:Sagheerahmed2004@gmail.com" TargetMode="External"/><Relationship Id="rId5" Type="http://schemas.openxmlformats.org/officeDocument/2006/relationships/image" Target="../media/image6.png"/><Relationship Id="rId4" Type="http://schemas.openxmlformats.org/officeDocument/2006/relationships/tags" Target="../tags/tag69.xml"/><Relationship Id="rId3" Type="http://schemas.openxmlformats.org/officeDocument/2006/relationships/image" Target="../media/image5.png"/><Relationship Id="rId20" Type="http://schemas.openxmlformats.org/officeDocument/2006/relationships/slideLayout" Target="../slideLayouts/slideLayout13.xml"/><Relationship Id="rId2" Type="http://schemas.openxmlformats.org/officeDocument/2006/relationships/tags" Target="../tags/tag68.xml"/><Relationship Id="rId19" Type="http://schemas.openxmlformats.org/officeDocument/2006/relationships/tags" Target="../tags/tag76.xml"/><Relationship Id="rId18" Type="http://schemas.openxmlformats.org/officeDocument/2006/relationships/tags" Target="../tags/tag75.xml"/><Relationship Id="rId17" Type="http://schemas.openxmlformats.org/officeDocument/2006/relationships/image" Target="../media/image11.png"/><Relationship Id="rId16" Type="http://schemas.openxmlformats.org/officeDocument/2006/relationships/tags" Target="../tags/tag74.xml"/><Relationship Id="rId15" Type="http://schemas.openxmlformats.org/officeDocument/2006/relationships/image" Target="../media/image10.png"/><Relationship Id="rId14" Type="http://schemas.openxmlformats.org/officeDocument/2006/relationships/tags" Target="../tags/tag73.xml"/><Relationship Id="rId13" Type="http://schemas.openxmlformats.org/officeDocument/2006/relationships/image" Target="../media/image9.png"/><Relationship Id="rId12" Type="http://schemas.openxmlformats.org/officeDocument/2006/relationships/tags" Target="../tags/tag72.xml"/><Relationship Id="rId11" Type="http://schemas.openxmlformats.org/officeDocument/2006/relationships/image" Target="../media/image8.png"/><Relationship Id="rId10" Type="http://schemas.openxmlformats.org/officeDocument/2006/relationships/tags" Target="../tags/tag71.xml"/><Relationship Id="rId1" Type="http://schemas.openxmlformats.org/officeDocument/2006/relationships/hyperlink" Target="https://github.com/sagheerahmed08/Luxury-Housing-Sales-Analysis" TargetMode="Externa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87.xml"/><Relationship Id="rId8" Type="http://schemas.openxmlformats.org/officeDocument/2006/relationships/tags" Target="../tags/tag186.xml"/><Relationship Id="rId7" Type="http://schemas.openxmlformats.org/officeDocument/2006/relationships/tags" Target="../tags/tag185.xml"/><Relationship Id="rId6" Type="http://schemas.openxmlformats.org/officeDocument/2006/relationships/tags" Target="../tags/tag184.xml"/><Relationship Id="rId5" Type="http://schemas.openxmlformats.org/officeDocument/2006/relationships/tags" Target="../tags/tag183.xml"/><Relationship Id="rId4" Type="http://schemas.openxmlformats.org/officeDocument/2006/relationships/image" Target="../media/image19.png"/><Relationship Id="rId3" Type="http://schemas.openxmlformats.org/officeDocument/2006/relationships/tags" Target="../tags/tag182.xml"/><Relationship Id="rId2" Type="http://schemas.openxmlformats.org/officeDocument/2006/relationships/tags" Target="../tags/tag181.xml"/><Relationship Id="rId16" Type="http://schemas.openxmlformats.org/officeDocument/2006/relationships/slideLayout" Target="../slideLayouts/slideLayout24.xml"/><Relationship Id="rId15" Type="http://schemas.openxmlformats.org/officeDocument/2006/relationships/tags" Target="../tags/tag193.xml"/><Relationship Id="rId14" Type="http://schemas.openxmlformats.org/officeDocument/2006/relationships/tags" Target="../tags/tag192.xml"/><Relationship Id="rId13" Type="http://schemas.openxmlformats.org/officeDocument/2006/relationships/tags" Target="../tags/tag191.xml"/><Relationship Id="rId12" Type="http://schemas.openxmlformats.org/officeDocument/2006/relationships/tags" Target="../tags/tag190.xml"/><Relationship Id="rId11" Type="http://schemas.openxmlformats.org/officeDocument/2006/relationships/tags" Target="../tags/tag189.xml"/><Relationship Id="rId10" Type="http://schemas.openxmlformats.org/officeDocument/2006/relationships/tags" Target="../tags/tag188.xml"/><Relationship Id="rId1" Type="http://schemas.openxmlformats.org/officeDocument/2006/relationships/tags" Target="../tags/tag180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02.xml"/><Relationship Id="rId8" Type="http://schemas.openxmlformats.org/officeDocument/2006/relationships/tags" Target="../tags/tag201.xml"/><Relationship Id="rId7" Type="http://schemas.openxmlformats.org/officeDocument/2006/relationships/tags" Target="../tags/tag200.xml"/><Relationship Id="rId6" Type="http://schemas.openxmlformats.org/officeDocument/2006/relationships/tags" Target="../tags/tag199.xml"/><Relationship Id="rId5" Type="http://schemas.openxmlformats.org/officeDocument/2006/relationships/tags" Target="../tags/tag198.xml"/><Relationship Id="rId4" Type="http://schemas.openxmlformats.org/officeDocument/2006/relationships/tags" Target="../tags/tag197.xml"/><Relationship Id="rId3" Type="http://schemas.openxmlformats.org/officeDocument/2006/relationships/tags" Target="../tags/tag196.xml"/><Relationship Id="rId2" Type="http://schemas.openxmlformats.org/officeDocument/2006/relationships/tags" Target="../tags/tag195.xml"/><Relationship Id="rId16" Type="http://schemas.openxmlformats.org/officeDocument/2006/relationships/slideLayout" Target="../slideLayouts/slideLayout24.xml"/><Relationship Id="rId15" Type="http://schemas.openxmlformats.org/officeDocument/2006/relationships/tags" Target="../tags/tag207.xml"/><Relationship Id="rId14" Type="http://schemas.openxmlformats.org/officeDocument/2006/relationships/image" Target="../media/image20.png"/><Relationship Id="rId13" Type="http://schemas.openxmlformats.org/officeDocument/2006/relationships/tags" Target="../tags/tag206.xml"/><Relationship Id="rId12" Type="http://schemas.openxmlformats.org/officeDocument/2006/relationships/tags" Target="../tags/tag205.xml"/><Relationship Id="rId11" Type="http://schemas.openxmlformats.org/officeDocument/2006/relationships/tags" Target="../tags/tag204.xml"/><Relationship Id="rId10" Type="http://schemas.openxmlformats.org/officeDocument/2006/relationships/tags" Target="../tags/tag203.xml"/><Relationship Id="rId1" Type="http://schemas.openxmlformats.org/officeDocument/2006/relationships/tags" Target="../tags/tag194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15.xml"/><Relationship Id="rId8" Type="http://schemas.openxmlformats.org/officeDocument/2006/relationships/tags" Target="../tags/tag214.xml"/><Relationship Id="rId7" Type="http://schemas.openxmlformats.org/officeDocument/2006/relationships/tags" Target="../tags/tag213.xml"/><Relationship Id="rId6" Type="http://schemas.openxmlformats.org/officeDocument/2006/relationships/image" Target="../media/image21.png"/><Relationship Id="rId5" Type="http://schemas.openxmlformats.org/officeDocument/2006/relationships/tags" Target="../tags/tag212.xml"/><Relationship Id="rId4" Type="http://schemas.openxmlformats.org/officeDocument/2006/relationships/tags" Target="../tags/tag211.xml"/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2" Type="http://schemas.openxmlformats.org/officeDocument/2006/relationships/slideLayout" Target="../slideLayouts/slideLayout24.xml"/><Relationship Id="rId11" Type="http://schemas.openxmlformats.org/officeDocument/2006/relationships/tags" Target="../tags/tag217.xml"/><Relationship Id="rId10" Type="http://schemas.openxmlformats.org/officeDocument/2006/relationships/tags" Target="../tags/tag216.xml"/><Relationship Id="rId1" Type="http://schemas.openxmlformats.org/officeDocument/2006/relationships/tags" Target="../tags/tag208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25.xml"/><Relationship Id="rId8" Type="http://schemas.openxmlformats.org/officeDocument/2006/relationships/tags" Target="../tags/tag224.xml"/><Relationship Id="rId7" Type="http://schemas.openxmlformats.org/officeDocument/2006/relationships/tags" Target="../tags/tag223.xml"/><Relationship Id="rId6" Type="http://schemas.openxmlformats.org/officeDocument/2006/relationships/tags" Target="../tags/tag222.xml"/><Relationship Id="rId5" Type="http://schemas.openxmlformats.org/officeDocument/2006/relationships/tags" Target="../tags/tag221.xml"/><Relationship Id="rId4" Type="http://schemas.openxmlformats.org/officeDocument/2006/relationships/image" Target="../media/image22.png"/><Relationship Id="rId3" Type="http://schemas.openxmlformats.org/officeDocument/2006/relationships/tags" Target="../tags/tag220.xml"/><Relationship Id="rId2" Type="http://schemas.openxmlformats.org/officeDocument/2006/relationships/tags" Target="../tags/tag219.xml"/><Relationship Id="rId15" Type="http://schemas.openxmlformats.org/officeDocument/2006/relationships/slideLayout" Target="../slideLayouts/slideLayout24.xml"/><Relationship Id="rId14" Type="http://schemas.openxmlformats.org/officeDocument/2006/relationships/tags" Target="../tags/tag230.xml"/><Relationship Id="rId13" Type="http://schemas.openxmlformats.org/officeDocument/2006/relationships/tags" Target="../tags/tag229.xml"/><Relationship Id="rId12" Type="http://schemas.openxmlformats.org/officeDocument/2006/relationships/tags" Target="../tags/tag228.xml"/><Relationship Id="rId11" Type="http://schemas.openxmlformats.org/officeDocument/2006/relationships/tags" Target="../tags/tag227.xml"/><Relationship Id="rId10" Type="http://schemas.openxmlformats.org/officeDocument/2006/relationships/tags" Target="../tags/tag226.xml"/><Relationship Id="rId1" Type="http://schemas.openxmlformats.org/officeDocument/2006/relationships/tags" Target="../tags/tag218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39.xml"/><Relationship Id="rId8" Type="http://schemas.openxmlformats.org/officeDocument/2006/relationships/tags" Target="../tags/tag238.xml"/><Relationship Id="rId7" Type="http://schemas.openxmlformats.org/officeDocument/2006/relationships/tags" Target="../tags/tag237.xml"/><Relationship Id="rId6" Type="http://schemas.openxmlformats.org/officeDocument/2006/relationships/tags" Target="../tags/tag236.xml"/><Relationship Id="rId5" Type="http://schemas.openxmlformats.org/officeDocument/2006/relationships/tags" Target="../tags/tag235.xml"/><Relationship Id="rId4" Type="http://schemas.openxmlformats.org/officeDocument/2006/relationships/tags" Target="../tags/tag234.xml"/><Relationship Id="rId3" Type="http://schemas.openxmlformats.org/officeDocument/2006/relationships/tags" Target="../tags/tag233.xml"/><Relationship Id="rId2" Type="http://schemas.openxmlformats.org/officeDocument/2006/relationships/tags" Target="../tags/tag232.xml"/><Relationship Id="rId15" Type="http://schemas.openxmlformats.org/officeDocument/2006/relationships/slideLayout" Target="../slideLayouts/slideLayout24.xml"/><Relationship Id="rId14" Type="http://schemas.openxmlformats.org/officeDocument/2006/relationships/tags" Target="../tags/tag243.xml"/><Relationship Id="rId13" Type="http://schemas.openxmlformats.org/officeDocument/2006/relationships/image" Target="../media/image23.png"/><Relationship Id="rId12" Type="http://schemas.openxmlformats.org/officeDocument/2006/relationships/tags" Target="../tags/tag242.xml"/><Relationship Id="rId11" Type="http://schemas.openxmlformats.org/officeDocument/2006/relationships/tags" Target="../tags/tag241.xml"/><Relationship Id="rId10" Type="http://schemas.openxmlformats.org/officeDocument/2006/relationships/tags" Target="../tags/tag240.xml"/><Relationship Id="rId1" Type="http://schemas.openxmlformats.org/officeDocument/2006/relationships/tags" Target="../tags/tag2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ags" Target="../tags/tag245.xml"/><Relationship Id="rId1" Type="http://schemas.openxmlformats.org/officeDocument/2006/relationships/tags" Target="../tags/tag244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image" Target="../media/image9.png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3" Type="http://schemas.openxmlformats.org/officeDocument/2006/relationships/slideLayout" Target="../slideLayouts/slideLayout24.xml"/><Relationship Id="rId22" Type="http://schemas.openxmlformats.org/officeDocument/2006/relationships/tags" Target="../tags/tag95.xml"/><Relationship Id="rId21" Type="http://schemas.openxmlformats.org/officeDocument/2006/relationships/tags" Target="../tags/tag94.xml"/><Relationship Id="rId20" Type="http://schemas.openxmlformats.org/officeDocument/2006/relationships/tags" Target="../tags/tag93.xml"/><Relationship Id="rId2" Type="http://schemas.openxmlformats.org/officeDocument/2006/relationships/tags" Target="../tags/tag78.xml"/><Relationship Id="rId19" Type="http://schemas.openxmlformats.org/officeDocument/2006/relationships/tags" Target="../tags/tag92.xml"/><Relationship Id="rId18" Type="http://schemas.openxmlformats.org/officeDocument/2006/relationships/tags" Target="../tags/tag91.xml"/><Relationship Id="rId17" Type="http://schemas.openxmlformats.org/officeDocument/2006/relationships/tags" Target="../tags/tag90.xml"/><Relationship Id="rId16" Type="http://schemas.openxmlformats.org/officeDocument/2006/relationships/tags" Target="../tags/tag89.xml"/><Relationship Id="rId15" Type="http://schemas.openxmlformats.org/officeDocument/2006/relationships/tags" Target="../tags/tag88.xml"/><Relationship Id="rId14" Type="http://schemas.openxmlformats.org/officeDocument/2006/relationships/tags" Target="../tags/tag87.xml"/><Relationship Id="rId13" Type="http://schemas.openxmlformats.org/officeDocument/2006/relationships/tags" Target="../tags/tag86.xml"/><Relationship Id="rId12" Type="http://schemas.openxmlformats.org/officeDocument/2006/relationships/image" Target="../media/image11.png"/><Relationship Id="rId11" Type="http://schemas.openxmlformats.org/officeDocument/2006/relationships/tags" Target="../tags/tag85.xml"/><Relationship Id="rId10" Type="http://schemas.openxmlformats.org/officeDocument/2006/relationships/image" Target="../media/image10.png"/><Relationship Id="rId1" Type="http://schemas.openxmlformats.org/officeDocument/2006/relationships/tags" Target="../tags/tag77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tags" Target="../tags/tag102.xml"/><Relationship Id="rId7" Type="http://schemas.openxmlformats.org/officeDocument/2006/relationships/tags" Target="../tags/tag101.xml"/><Relationship Id="rId6" Type="http://schemas.openxmlformats.org/officeDocument/2006/relationships/tags" Target="../tags/tag100.xml"/><Relationship Id="rId5" Type="http://schemas.openxmlformats.org/officeDocument/2006/relationships/image" Target="../media/image12.png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2" Type="http://schemas.openxmlformats.org/officeDocument/2006/relationships/slideLayout" Target="../slideLayouts/slideLayout24.xml"/><Relationship Id="rId11" Type="http://schemas.openxmlformats.org/officeDocument/2006/relationships/tags" Target="../tags/tag105.xml"/><Relationship Id="rId10" Type="http://schemas.openxmlformats.org/officeDocument/2006/relationships/tags" Target="../tags/tag104.xml"/><Relationship Id="rId1" Type="http://schemas.openxmlformats.org/officeDocument/2006/relationships/tags" Target="../tags/tag96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4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image" Target="../media/image13.png"/><Relationship Id="rId1" Type="http://schemas.openxmlformats.org/officeDocument/2006/relationships/tags" Target="../tags/tag106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17.xml"/><Relationship Id="rId8" Type="http://schemas.openxmlformats.org/officeDocument/2006/relationships/tags" Target="../tags/tag116.xml"/><Relationship Id="rId7" Type="http://schemas.openxmlformats.org/officeDocument/2006/relationships/tags" Target="../tags/tag115.xml"/><Relationship Id="rId6" Type="http://schemas.openxmlformats.org/officeDocument/2006/relationships/tags" Target="../tags/tag114.xml"/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1" Type="http://schemas.openxmlformats.org/officeDocument/2006/relationships/slideLayout" Target="../slideLayouts/slideLayout24.xml"/><Relationship Id="rId20" Type="http://schemas.openxmlformats.org/officeDocument/2006/relationships/tags" Target="../tags/tag128.xml"/><Relationship Id="rId2" Type="http://schemas.openxmlformats.org/officeDocument/2006/relationships/tags" Target="../tags/tag110.xml"/><Relationship Id="rId19" Type="http://schemas.openxmlformats.org/officeDocument/2006/relationships/tags" Target="../tags/tag127.xml"/><Relationship Id="rId18" Type="http://schemas.openxmlformats.org/officeDocument/2006/relationships/tags" Target="../tags/tag126.xml"/><Relationship Id="rId17" Type="http://schemas.openxmlformats.org/officeDocument/2006/relationships/tags" Target="../tags/tag125.xml"/><Relationship Id="rId16" Type="http://schemas.openxmlformats.org/officeDocument/2006/relationships/tags" Target="../tags/tag124.xml"/><Relationship Id="rId15" Type="http://schemas.openxmlformats.org/officeDocument/2006/relationships/tags" Target="../tags/tag123.xml"/><Relationship Id="rId14" Type="http://schemas.openxmlformats.org/officeDocument/2006/relationships/tags" Target="../tags/tag122.xml"/><Relationship Id="rId13" Type="http://schemas.openxmlformats.org/officeDocument/2006/relationships/tags" Target="../tags/tag121.xml"/><Relationship Id="rId12" Type="http://schemas.openxmlformats.org/officeDocument/2006/relationships/tags" Target="../tags/tag120.xml"/><Relationship Id="rId11" Type="http://schemas.openxmlformats.org/officeDocument/2006/relationships/tags" Target="../tags/tag119.xml"/><Relationship Id="rId10" Type="http://schemas.openxmlformats.org/officeDocument/2006/relationships/tags" Target="../tags/tag118.xml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37.xml"/><Relationship Id="rId8" Type="http://schemas.openxmlformats.org/officeDocument/2006/relationships/tags" Target="../tags/tag136.xml"/><Relationship Id="rId7" Type="http://schemas.openxmlformats.org/officeDocument/2006/relationships/tags" Target="../tags/tag135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1" Type="http://schemas.openxmlformats.org/officeDocument/2006/relationships/slideLayout" Target="../slideLayouts/slideLayout24.xml"/><Relationship Id="rId20" Type="http://schemas.openxmlformats.org/officeDocument/2006/relationships/tags" Target="../tags/tag147.xml"/><Relationship Id="rId2" Type="http://schemas.openxmlformats.org/officeDocument/2006/relationships/tags" Target="../tags/tag130.xml"/><Relationship Id="rId19" Type="http://schemas.openxmlformats.org/officeDocument/2006/relationships/image" Target="../media/image15.png"/><Relationship Id="rId18" Type="http://schemas.openxmlformats.org/officeDocument/2006/relationships/tags" Target="../tags/tag146.xml"/><Relationship Id="rId17" Type="http://schemas.openxmlformats.org/officeDocument/2006/relationships/tags" Target="../tags/tag145.xml"/><Relationship Id="rId16" Type="http://schemas.openxmlformats.org/officeDocument/2006/relationships/tags" Target="../tags/tag144.xml"/><Relationship Id="rId15" Type="http://schemas.openxmlformats.org/officeDocument/2006/relationships/tags" Target="../tags/tag143.xml"/><Relationship Id="rId14" Type="http://schemas.openxmlformats.org/officeDocument/2006/relationships/tags" Target="../tags/tag142.xml"/><Relationship Id="rId13" Type="http://schemas.openxmlformats.org/officeDocument/2006/relationships/tags" Target="../tags/tag141.xml"/><Relationship Id="rId12" Type="http://schemas.openxmlformats.org/officeDocument/2006/relationships/tags" Target="../tags/tag140.xml"/><Relationship Id="rId11" Type="http://schemas.openxmlformats.org/officeDocument/2006/relationships/tags" Target="../tags/tag139.xml"/><Relationship Id="rId10" Type="http://schemas.openxmlformats.org/officeDocument/2006/relationships/tags" Target="../tags/tag138.xml"/><Relationship Id="rId1" Type="http://schemas.openxmlformats.org/officeDocument/2006/relationships/tags" Target="../tags/tag129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55.xml"/><Relationship Id="rId8" Type="http://schemas.openxmlformats.org/officeDocument/2006/relationships/tags" Target="../tags/tag154.xml"/><Relationship Id="rId7" Type="http://schemas.openxmlformats.org/officeDocument/2006/relationships/tags" Target="../tags/tag153.xml"/><Relationship Id="rId6" Type="http://schemas.openxmlformats.org/officeDocument/2006/relationships/tags" Target="../tags/tag152.xml"/><Relationship Id="rId5" Type="http://schemas.openxmlformats.org/officeDocument/2006/relationships/tags" Target="../tags/tag151.xml"/><Relationship Id="rId4" Type="http://schemas.openxmlformats.org/officeDocument/2006/relationships/image" Target="../media/image16.png"/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0" Type="http://schemas.openxmlformats.org/officeDocument/2006/relationships/slideLayout" Target="../slideLayouts/slideLayout24.xml"/><Relationship Id="rId1" Type="http://schemas.openxmlformats.org/officeDocument/2006/relationships/tags" Target="../tags/tag148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tags" Target="../tags/tag162.xml"/><Relationship Id="rId7" Type="http://schemas.openxmlformats.org/officeDocument/2006/relationships/tags" Target="../tags/tag161.xml"/><Relationship Id="rId6" Type="http://schemas.openxmlformats.org/officeDocument/2006/relationships/tags" Target="../tags/tag160.xml"/><Relationship Id="rId5" Type="http://schemas.openxmlformats.org/officeDocument/2006/relationships/image" Target="../media/image17.png"/><Relationship Id="rId4" Type="http://schemas.openxmlformats.org/officeDocument/2006/relationships/tags" Target="../tags/tag159.xml"/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4" Type="http://schemas.openxmlformats.org/officeDocument/2006/relationships/slideLayout" Target="../slideLayouts/slideLayout24.xml"/><Relationship Id="rId13" Type="http://schemas.openxmlformats.org/officeDocument/2006/relationships/tags" Target="../tags/tag167.xml"/><Relationship Id="rId12" Type="http://schemas.openxmlformats.org/officeDocument/2006/relationships/tags" Target="../tags/tag166.xml"/><Relationship Id="rId11" Type="http://schemas.openxmlformats.org/officeDocument/2006/relationships/tags" Target="../tags/tag165.xml"/><Relationship Id="rId10" Type="http://schemas.openxmlformats.org/officeDocument/2006/relationships/tags" Target="../tags/tag164.xml"/><Relationship Id="rId1" Type="http://schemas.openxmlformats.org/officeDocument/2006/relationships/tags" Target="../tags/tag156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76.xml"/><Relationship Id="rId8" Type="http://schemas.openxmlformats.org/officeDocument/2006/relationships/tags" Target="../tags/tag175.xml"/><Relationship Id="rId7" Type="http://schemas.openxmlformats.org/officeDocument/2006/relationships/tags" Target="../tags/tag174.xml"/><Relationship Id="rId6" Type="http://schemas.openxmlformats.org/officeDocument/2006/relationships/tags" Target="../tags/tag173.xml"/><Relationship Id="rId5" Type="http://schemas.openxmlformats.org/officeDocument/2006/relationships/tags" Target="../tags/tag172.xml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4" Type="http://schemas.openxmlformats.org/officeDocument/2006/relationships/slideLayout" Target="../slideLayouts/slideLayout24.xml"/><Relationship Id="rId13" Type="http://schemas.openxmlformats.org/officeDocument/2006/relationships/tags" Target="../tags/tag179.xml"/><Relationship Id="rId12" Type="http://schemas.openxmlformats.org/officeDocument/2006/relationships/tags" Target="../tags/tag178.xml"/><Relationship Id="rId11" Type="http://schemas.openxmlformats.org/officeDocument/2006/relationships/tags" Target="../tags/tag177.xml"/><Relationship Id="rId10" Type="http://schemas.openxmlformats.org/officeDocument/2006/relationships/image" Target="../media/image18.png"/><Relationship Id="rId1" Type="http://schemas.openxmlformats.org/officeDocument/2006/relationships/tags" Target="../tags/tag16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github">
            <a:hlinkClick r:id="rId1" action="ppaction://hlinkfile"/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713845" y="6237605"/>
            <a:ext cx="270000" cy="270000"/>
          </a:xfrm>
          <a:prstGeom prst="rect">
            <a:avLst/>
          </a:prstGeom>
        </p:spPr>
      </p:pic>
      <p:pic>
        <p:nvPicPr>
          <p:cNvPr id="38" name="Picture 37" descr="Guvi-removebg-preview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106660" y="0"/>
            <a:ext cx="2085340" cy="1041400"/>
          </a:xfrm>
          <a:prstGeom prst="rect">
            <a:avLst/>
          </a:prstGeom>
        </p:spPr>
      </p:pic>
      <p:pic>
        <p:nvPicPr>
          <p:cNvPr id="39" name="Picture 3" descr="gmail">
            <a:hlinkClick r:id="rId6"/>
          </p:cNvPr>
          <p:cNvPicPr/>
          <p:nvPr>
            <p:custDataLst>
              <p:tags r:id="rId7"/>
            </p:custDataLst>
          </p:nvPr>
        </p:nvPicPr>
        <p:blipFill>
          <a:blip r:embed="rId8">
            <a:alphaModFix amt="60000"/>
          </a:blip>
          <a:srcRect t="12301" b="10854"/>
          <a:stretch>
            <a:fillRect/>
          </a:stretch>
        </p:blipFill>
        <p:spPr>
          <a:xfrm>
            <a:off x="11343640" y="6237605"/>
            <a:ext cx="270000" cy="270000"/>
          </a:xfrm>
          <a:prstGeom prst="rect">
            <a:avLst/>
          </a:prstGeom>
        </p:spPr>
      </p:pic>
      <p:pic>
        <p:nvPicPr>
          <p:cNvPr id="40" name="Picture 4" descr="linkedin">
            <a:hlinkClick r:id="rId9"/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alphaModFix amt="60000"/>
          </a:blip>
          <a:stretch>
            <a:fillRect/>
          </a:stretch>
        </p:blipFill>
        <p:spPr>
          <a:xfrm>
            <a:off x="10973435" y="6237605"/>
            <a:ext cx="269875" cy="269875"/>
          </a:xfrm>
          <a:prstGeom prst="rect">
            <a:avLst/>
          </a:prstGeom>
        </p:spPr>
      </p:pic>
      <p:pic>
        <p:nvPicPr>
          <p:cNvPr id="41" name="Picture 40" descr="Python-logo-notext.sv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847975" y="4238625"/>
            <a:ext cx="1047750" cy="1047750"/>
          </a:xfrm>
          <a:prstGeom prst="rect">
            <a:avLst/>
          </a:prstGeom>
        </p:spPr>
      </p:pic>
      <p:pic>
        <p:nvPicPr>
          <p:cNvPr id="42" name="Picture 41" descr="logo-mysql-170x115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5200650" y="4175760"/>
            <a:ext cx="1676400" cy="1133475"/>
          </a:xfrm>
          <a:prstGeom prst="rect">
            <a:avLst/>
          </a:prstGeom>
        </p:spPr>
      </p:pic>
      <p:pic>
        <p:nvPicPr>
          <p:cNvPr id="43" name="Picture 42" descr="icons8-power-bi-logo-480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8181975" y="3985895"/>
            <a:ext cx="1308100" cy="1300480"/>
          </a:xfrm>
          <a:prstGeom prst="rect">
            <a:avLst/>
          </a:prstGeom>
        </p:spPr>
      </p:pic>
      <p:sp>
        <p:nvSpPr>
          <p:cNvPr id="35" name="标题"/>
          <p:cNvSpPr>
            <a:spLocks noGrp="1"/>
          </p:cNvSpPr>
          <p:nvPr>
            <p:ph type="ctrTitle"/>
            <p:custDataLst>
              <p:tags r:id="rId18"/>
            </p:custDataLst>
          </p:nvPr>
        </p:nvSpPr>
        <p:spPr>
          <a:xfrm>
            <a:off x="407670" y="201930"/>
            <a:ext cx="11576050" cy="3649980"/>
          </a:xfrm>
        </p:spPr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sz="58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</a:rPr>
              <a:t>Luxury</a:t>
            </a:r>
            <a:r>
              <a:rPr sz="5800">
                <a:solidFill>
                  <a:srgbClr val="4538FF"/>
                </a:solidFill>
                <a:latin typeface="Arial" panose="020B0604020202020204" pitchFamily="34" charset="0"/>
              </a:rPr>
              <a:t> </a:t>
            </a:r>
            <a:r>
              <a:rPr sz="58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</a:rPr>
              <a:t>Housing Sales Analysis </a:t>
            </a:r>
            <a:endParaRPr sz="580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sz="58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</a:rPr>
              <a:t>Bengaluru</a:t>
            </a:r>
            <a:endParaRPr sz="580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" name="Title 5"/>
          <p:cNvSpPr>
            <a:spLocks noGrp="1"/>
          </p:cNvSpPr>
          <p:nvPr/>
        </p:nvSpPr>
        <p:spPr>
          <a:xfrm>
            <a:off x="402590" y="129858"/>
            <a:ext cx="10972800" cy="1143000"/>
          </a:xfrm>
          <a:prstGeom prst="rect">
            <a:avLst/>
          </a:prstGeom>
          <a:noFill/>
          <a:ln w="9525">
            <a:noFill/>
          </a:ln>
          <a:effectLst>
            <a:outerShdw blurRad="50800" dist="50800" dir="456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en-US" altLang="en-US" sz="4400" b="1" i="0" u="none" strike="noStrike" kern="1200" cap="none" spc="0" normalizeH="0" baseline="0" noProof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/>
            <a:r>
              <a:rPr lang="en-US" altLang="en-US" sz="28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Sales Channel Efficiency</a:t>
            </a:r>
            <a:endParaRPr lang="en-US" altLang="en-US" sz="28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Flowchart: Alternate Process 19"/>
          <p:cNvSpPr/>
          <p:nvPr>
            <p:custDataLst>
              <p:tags r:id="rId1"/>
            </p:custDataLst>
          </p:nvPr>
        </p:nvSpPr>
        <p:spPr>
          <a:xfrm>
            <a:off x="7745095" y="1403985"/>
            <a:ext cx="4020185" cy="3014980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r>
              <a:rPr lang="en-US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Chart : Stacked Column Chart</a:t>
            </a:r>
            <a:endParaRPr lang="en-US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en-US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X axis : Sales_Channel </a:t>
            </a:r>
            <a:endParaRPr lang="en-US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Y axis : Count of Property_ID </a:t>
            </a:r>
            <a:endParaRPr lang="en-US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Legend : Booking_Flag </a:t>
            </a:r>
            <a:endParaRPr lang="en-US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Tool tips: Total_Revenue </a:t>
            </a:r>
            <a:endParaRPr lang="en-US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5" name="Flowchart: Alternate Process 44"/>
          <p:cNvSpPr/>
          <p:nvPr>
            <p:custDataLst>
              <p:tags r:id="rId2"/>
            </p:custDataLst>
          </p:nvPr>
        </p:nvSpPr>
        <p:spPr>
          <a:xfrm>
            <a:off x="5225415" y="5197475"/>
            <a:ext cx="1835150" cy="140208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50" name="Flowchart: Alternate Process 49"/>
          <p:cNvSpPr/>
          <p:nvPr>
            <p:custDataLst>
              <p:tags r:id="rId3"/>
            </p:custDataLst>
          </p:nvPr>
        </p:nvSpPr>
        <p:spPr>
          <a:xfrm>
            <a:off x="8676640" y="977900"/>
            <a:ext cx="1767205" cy="36449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Insights</a:t>
            </a:r>
            <a:endParaRPr lang="en-US" altLang="en-US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2" name="Picture 1" descr="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25" y="1071245"/>
            <a:ext cx="6885305" cy="3348355"/>
          </a:xfrm>
          <a:prstGeom prst="roundRect">
            <a:avLst/>
          </a:prstGeom>
        </p:spPr>
      </p:pic>
      <p:sp>
        <p:nvSpPr>
          <p:cNvPr id="4" name="Flowchart: Alternate Process 3"/>
          <p:cNvSpPr/>
          <p:nvPr>
            <p:custDataLst>
              <p:tags r:id="rId5"/>
            </p:custDataLst>
          </p:nvPr>
        </p:nvSpPr>
        <p:spPr>
          <a:xfrm>
            <a:off x="476885" y="4832985"/>
            <a:ext cx="1884680" cy="1766570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Broker / Direct (Tied) - 50.16%	</a:t>
            </a:r>
            <a:endParaRPr lang="en-US" altLang="en-US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Direct engagement (Broker/Developer) offers the highest lead quality and conversion success.</a:t>
            </a: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5" name="Flowchart: Alternate Process 4"/>
          <p:cNvSpPr/>
          <p:nvPr>
            <p:custDataLst>
              <p:tags r:id="rId6"/>
            </p:custDataLst>
          </p:nvPr>
        </p:nvSpPr>
        <p:spPr>
          <a:xfrm>
            <a:off x="2886075" y="4832985"/>
            <a:ext cx="1766570" cy="1766570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Online - 25,411 </a:t>
            </a:r>
            <a:r>
              <a:rPr lang="en-US" alt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Transactions	Drives the largest number of total transactions, acting as the primary lead source.</a:t>
            </a: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0" name="Flowchart: Alternate Process 9"/>
          <p:cNvSpPr/>
          <p:nvPr>
            <p:custDataLst>
              <p:tags r:id="rId7"/>
            </p:custDataLst>
          </p:nvPr>
        </p:nvSpPr>
        <p:spPr>
          <a:xfrm>
            <a:off x="5295265" y="4832985"/>
            <a:ext cx="1766570" cy="1766570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Online - 49.78% </a:t>
            </a:r>
            <a:r>
              <a:rPr lang="en-US" alt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High volume leads translate to the lowest conversion rate, suggesting lower lead quality.</a:t>
            </a: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1" name="Flowchart: Alternate Process 40"/>
          <p:cNvSpPr/>
          <p:nvPr>
            <p:custDataLst>
              <p:tags r:id="rId8"/>
            </p:custDataLst>
          </p:nvPr>
        </p:nvSpPr>
        <p:spPr>
          <a:xfrm>
            <a:off x="7641590" y="4832985"/>
            <a:ext cx="1966595" cy="1766570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Broker - 159.1K Cr </a:t>
            </a:r>
            <a:r>
              <a:rPr lang="en-US" alt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Generates the highest total revenue from successful bookings.</a:t>
            </a: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6" name="Flowchart: Alternate Process 35"/>
          <p:cNvSpPr/>
          <p:nvPr>
            <p:custDataLst>
              <p:tags r:id="rId9"/>
            </p:custDataLst>
          </p:nvPr>
        </p:nvSpPr>
        <p:spPr>
          <a:xfrm>
            <a:off x="9987280" y="4832985"/>
            <a:ext cx="1766570" cy="1766570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Online = 159.9K</a:t>
            </a:r>
            <a:r>
              <a:rPr lang="en-US" alt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CrHighest potential revenue lost from unsuccessful transactions.</a:t>
            </a: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1" name="Flowchart: Alternate Process 10"/>
          <p:cNvSpPr/>
          <p:nvPr>
            <p:custDataLst>
              <p:tags r:id="rId10"/>
            </p:custDataLst>
          </p:nvPr>
        </p:nvSpPr>
        <p:spPr>
          <a:xfrm>
            <a:off x="467360" y="4832985"/>
            <a:ext cx="1775460" cy="36449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en-US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Highest Efficiency</a:t>
            </a:r>
            <a:endParaRPr lang="en-US" altLang="en-US" sz="1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2" name="Flowchart: Alternate Process 11"/>
          <p:cNvSpPr/>
          <p:nvPr>
            <p:custDataLst>
              <p:tags r:id="rId11"/>
            </p:custDataLst>
          </p:nvPr>
        </p:nvSpPr>
        <p:spPr>
          <a:xfrm>
            <a:off x="2868930" y="4832985"/>
            <a:ext cx="1775460" cy="36449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en-US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Highest Volume</a:t>
            </a:r>
            <a:endParaRPr lang="en-US" altLang="en-US" sz="1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3" name="Flowchart: Alternate Process 12"/>
          <p:cNvSpPr/>
          <p:nvPr>
            <p:custDataLst>
              <p:tags r:id="rId12"/>
            </p:custDataLst>
          </p:nvPr>
        </p:nvSpPr>
        <p:spPr>
          <a:xfrm>
            <a:off x="5287010" y="4832985"/>
            <a:ext cx="1775460" cy="36449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en-US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Lowest Efficiency</a:t>
            </a:r>
            <a:endParaRPr lang="en-US" altLang="en-US" sz="1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4" name="Flowchart: Alternate Process 13"/>
          <p:cNvSpPr/>
          <p:nvPr>
            <p:custDataLst>
              <p:tags r:id="rId13"/>
            </p:custDataLst>
          </p:nvPr>
        </p:nvSpPr>
        <p:spPr>
          <a:xfrm>
            <a:off x="7641590" y="4804410"/>
            <a:ext cx="1775460" cy="36449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 altLang="en-US" sz="1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en-US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Highest Revenue Gain</a:t>
            </a:r>
            <a:endParaRPr lang="en-US" altLang="en-US" sz="1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5" name="Flowchart: Alternate Process 14"/>
          <p:cNvSpPr/>
          <p:nvPr>
            <p:custDataLst>
              <p:tags r:id="rId14"/>
            </p:custDataLst>
          </p:nvPr>
        </p:nvSpPr>
        <p:spPr>
          <a:xfrm>
            <a:off x="9987280" y="4890135"/>
            <a:ext cx="1775460" cy="36449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en-US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Highest Revenue Loss</a:t>
            </a:r>
            <a:endParaRPr lang="en-US" altLang="en-US" sz="1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1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" name="Title 5"/>
          <p:cNvSpPr>
            <a:spLocks noGrp="1"/>
          </p:cNvSpPr>
          <p:nvPr/>
        </p:nvSpPr>
        <p:spPr>
          <a:xfrm>
            <a:off x="402590" y="129858"/>
            <a:ext cx="10972800" cy="1143000"/>
          </a:xfrm>
          <a:prstGeom prst="rect">
            <a:avLst/>
          </a:prstGeom>
          <a:noFill/>
          <a:ln w="9525">
            <a:noFill/>
          </a:ln>
          <a:effectLst>
            <a:outerShdw blurRad="50800" dist="50800" dir="456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en-US" altLang="en-US" sz="4400" b="1" i="0" u="none" strike="noStrike" kern="1200" cap="none" spc="0" normalizeH="0" baseline="0" noProof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/>
            <a:r>
              <a:rPr lang="en-US" altLang="en-US" sz="28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Quarterly Builder Contribution</a:t>
            </a:r>
            <a:endParaRPr lang="en-US" altLang="en-US" sz="28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Flowchart: Alternate Process 19"/>
          <p:cNvSpPr/>
          <p:nvPr>
            <p:custDataLst>
              <p:tags r:id="rId1"/>
            </p:custDataLst>
          </p:nvPr>
        </p:nvSpPr>
        <p:spPr>
          <a:xfrm>
            <a:off x="7745095" y="1403985"/>
            <a:ext cx="4020185" cy="3014980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r>
              <a:rPr lang="en-US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Chart : Matrix Table</a:t>
            </a:r>
            <a:endParaRPr lang="en-US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en-US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Rows : Developer Name </a:t>
            </a:r>
            <a:endParaRPr lang="en-US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Column : Quarter Number </a:t>
            </a:r>
            <a:endParaRPr lang="en-US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Value : Sum of Ticket Price Cr </a:t>
            </a:r>
            <a:endParaRPr lang="en-US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5" name="Flowchart: Alternate Process 44"/>
          <p:cNvSpPr/>
          <p:nvPr>
            <p:custDataLst>
              <p:tags r:id="rId2"/>
            </p:custDataLst>
          </p:nvPr>
        </p:nvSpPr>
        <p:spPr>
          <a:xfrm>
            <a:off x="5225415" y="5197475"/>
            <a:ext cx="1835150" cy="140208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50" name="Flowchart: Alternate Process 49"/>
          <p:cNvSpPr/>
          <p:nvPr>
            <p:custDataLst>
              <p:tags r:id="rId3"/>
            </p:custDataLst>
          </p:nvPr>
        </p:nvSpPr>
        <p:spPr>
          <a:xfrm>
            <a:off x="8676640" y="977900"/>
            <a:ext cx="1767205" cy="36449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Insights</a:t>
            </a:r>
            <a:endParaRPr lang="en-US" altLang="en-US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" name="Flowchart: Alternate Process 3"/>
          <p:cNvSpPr/>
          <p:nvPr>
            <p:custDataLst>
              <p:tags r:id="rId4"/>
            </p:custDataLst>
          </p:nvPr>
        </p:nvSpPr>
        <p:spPr>
          <a:xfrm>
            <a:off x="467995" y="4841875"/>
            <a:ext cx="1884680" cy="1766570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 altLang="en-US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ctr">
              <a:buClrTx/>
              <a:buSzTx/>
              <a:buFontTx/>
            </a:pPr>
            <a:endParaRPr lang="en-US" altLang="en-US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Prestige</a:t>
            </a: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Highest Total Revenue: </a:t>
            </a:r>
            <a:r>
              <a:rPr lang="en-US" alt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117,087.9Cr across all four quarters.</a:t>
            </a: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5" name="Flowchart: Alternate Process 4"/>
          <p:cNvSpPr/>
          <p:nvPr>
            <p:custDataLst>
              <p:tags r:id="rId5"/>
            </p:custDataLst>
          </p:nvPr>
        </p:nvSpPr>
        <p:spPr>
          <a:xfrm>
            <a:off x="2886075" y="4832985"/>
            <a:ext cx="1766570" cy="1766570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 altLang="en-US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ctr">
              <a:buClrTx/>
              <a:buSzTx/>
              <a:buFontTx/>
            </a:pPr>
            <a:endParaRPr lang="en-US" altLang="en-US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Tata Housing</a:t>
            </a:r>
            <a:endParaRPr lang="en-US" altLang="en-US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Lowest Total Revenue:</a:t>
            </a:r>
            <a:r>
              <a:rPr lang="en-US" alt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112,818.6Cr </a:t>
            </a:r>
            <a:r>
              <a:rPr lang="en-US" alt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across all four quarters.</a:t>
            </a:r>
            <a:r>
              <a:rPr lang="en-US" alt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	</a:t>
            </a: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0" name="Flowchart: Alternate Process 9"/>
          <p:cNvSpPr/>
          <p:nvPr>
            <p:custDataLst>
              <p:tags r:id="rId6"/>
            </p:custDataLst>
          </p:nvPr>
        </p:nvSpPr>
        <p:spPr>
          <a:xfrm>
            <a:off x="5295265" y="4832985"/>
            <a:ext cx="1766570" cy="1766570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r>
              <a:rPr lang="en-US" alt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Total Environment</a:t>
            </a:r>
            <a:endParaRPr lang="en-US" altLang="en-US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Highest Q4 Revenue: </a:t>
            </a:r>
            <a:r>
              <a:rPr lang="en-US" alt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29,922.7Cr.</a:t>
            </a: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1" name="Flowchart: Alternate Process 40"/>
          <p:cNvSpPr/>
          <p:nvPr>
            <p:custDataLst>
              <p:tags r:id="rId7"/>
            </p:custDataLst>
          </p:nvPr>
        </p:nvSpPr>
        <p:spPr>
          <a:xfrm>
            <a:off x="7641590" y="4832985"/>
            <a:ext cx="1966595" cy="1766570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endParaRPr lang="en-US" altLang="en-US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L&amp;T Realty</a:t>
            </a:r>
            <a:endParaRPr lang="en-US" altLang="en-US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Shows the smallest variance between its peak and trough, indicating highly stable quarterly sal</a:t>
            </a:r>
            <a:r>
              <a:rPr lang="en-US" alt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es.</a:t>
            </a:r>
            <a:endParaRPr lang="en-US" altLang="en-US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6" name="Flowchart: Alternate Process 35"/>
          <p:cNvSpPr/>
          <p:nvPr>
            <p:custDataLst>
              <p:tags r:id="rId8"/>
            </p:custDataLst>
          </p:nvPr>
        </p:nvSpPr>
        <p:spPr>
          <a:xfrm>
            <a:off x="9987280" y="4832985"/>
            <a:ext cx="1766570" cy="1766570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endParaRPr lang="en-US" altLang="en-US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Embassy</a:t>
            </a: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showing the </a:t>
            </a:r>
            <a:r>
              <a:rPr lang="en-US" alt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largest swing</a:t>
            </a:r>
            <a:r>
              <a:rPr lang="en-US" alt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(2,308.8Cr) between its peak (29,731.2Cr) and trough (27,422.4Cr). </a:t>
            </a:r>
            <a:r>
              <a:rPr lang="en-US" altLang="en-US" sz="1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	</a:t>
            </a:r>
            <a:endParaRPr lang="en-US" altLang="en-US" sz="10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1" name="Flowchart: Alternate Process 10"/>
          <p:cNvSpPr/>
          <p:nvPr>
            <p:custDataLst>
              <p:tags r:id="rId9"/>
            </p:custDataLst>
          </p:nvPr>
        </p:nvSpPr>
        <p:spPr>
          <a:xfrm>
            <a:off x="467360" y="4832985"/>
            <a:ext cx="1902460" cy="36449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en-US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Top Performer</a:t>
            </a:r>
            <a:endParaRPr lang="en-US" altLang="en-US" sz="1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2" name="Flowchart: Alternate Process 11"/>
          <p:cNvSpPr/>
          <p:nvPr>
            <p:custDataLst>
              <p:tags r:id="rId10"/>
            </p:custDataLst>
          </p:nvPr>
        </p:nvSpPr>
        <p:spPr>
          <a:xfrm>
            <a:off x="2868930" y="4832985"/>
            <a:ext cx="1775460" cy="36449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en-US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Bottom Performer</a:t>
            </a:r>
            <a:endParaRPr lang="en-US" altLang="en-US" sz="1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3" name="Flowchart: Alternate Process 12"/>
          <p:cNvSpPr/>
          <p:nvPr>
            <p:custDataLst>
              <p:tags r:id="rId11"/>
            </p:custDataLst>
          </p:nvPr>
        </p:nvSpPr>
        <p:spPr>
          <a:xfrm>
            <a:off x="5287010" y="4832985"/>
            <a:ext cx="1775460" cy="335915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 altLang="en-US" sz="1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en-US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Q4 Dominator	</a:t>
            </a:r>
            <a:endParaRPr lang="en-US" altLang="en-US" sz="1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4" name="Flowchart: Alternate Process 13"/>
          <p:cNvSpPr/>
          <p:nvPr>
            <p:custDataLst>
              <p:tags r:id="rId12"/>
            </p:custDataLst>
          </p:nvPr>
        </p:nvSpPr>
        <p:spPr>
          <a:xfrm>
            <a:off x="7642225" y="4832985"/>
            <a:ext cx="1965960" cy="36449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en-US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Most Consistent</a:t>
            </a:r>
            <a:endParaRPr lang="en-US" altLang="en-US" sz="1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5" name="Flowchart: Alternate Process 14"/>
          <p:cNvSpPr/>
          <p:nvPr>
            <p:custDataLst>
              <p:tags r:id="rId13"/>
            </p:custDataLst>
          </p:nvPr>
        </p:nvSpPr>
        <p:spPr>
          <a:xfrm>
            <a:off x="9987280" y="4832985"/>
            <a:ext cx="1775460" cy="36449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en-US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Highest Volatility</a:t>
            </a:r>
            <a:endParaRPr lang="en-US" altLang="en-US" sz="1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3" name="Picture 2" descr="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590" y="1071245"/>
            <a:ext cx="6886575" cy="3347085"/>
          </a:xfrm>
          <a:prstGeom prst="roundRect">
            <a:avLst/>
          </a:prstGeom>
        </p:spPr>
      </p:pic>
    </p:spTree>
    <p:custDataLst>
      <p:tags r:id="rId1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" name="Title 5"/>
          <p:cNvSpPr>
            <a:spLocks noGrp="1"/>
          </p:cNvSpPr>
          <p:nvPr/>
        </p:nvSpPr>
        <p:spPr>
          <a:xfrm>
            <a:off x="402590" y="129858"/>
            <a:ext cx="10972800" cy="1143000"/>
          </a:xfrm>
          <a:prstGeom prst="rect">
            <a:avLst/>
          </a:prstGeom>
          <a:noFill/>
          <a:ln w="9525">
            <a:noFill/>
          </a:ln>
          <a:effectLst>
            <a:outerShdw blurRad="50800" dist="50800" dir="456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en-US" altLang="en-US" sz="4400" b="1" i="0" u="none" strike="noStrike" kern="1200" cap="none" spc="0" normalizeH="0" baseline="0" noProof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/>
            <a:r>
              <a:rPr lang="en-US" altLang="en-US" sz="28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Possession Status Analysis</a:t>
            </a:r>
            <a:endParaRPr lang="en-US" altLang="en-US" sz="28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Flowchart: Alternate Process 19"/>
          <p:cNvSpPr/>
          <p:nvPr>
            <p:custDataLst>
              <p:tags r:id="rId1"/>
            </p:custDataLst>
          </p:nvPr>
        </p:nvSpPr>
        <p:spPr>
          <a:xfrm>
            <a:off x="7745095" y="1403985"/>
            <a:ext cx="4020185" cy="3014980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r>
              <a:rPr lang="en-US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Chart : Clustered Column Chart </a:t>
            </a:r>
            <a:endParaRPr lang="en-US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X axis : Possession_Status </a:t>
            </a:r>
            <a:endParaRPr lang="en-US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Y axis : Count of booking flag </a:t>
            </a:r>
            <a:endParaRPr lang="en-US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Legend : Buyer_type </a:t>
            </a:r>
            <a:endParaRPr lang="en-US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Tool tips: Total_Revenue </a:t>
            </a:r>
            <a:endParaRPr lang="en-US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5" name="Flowchart: Alternate Process 44"/>
          <p:cNvSpPr/>
          <p:nvPr>
            <p:custDataLst>
              <p:tags r:id="rId2"/>
            </p:custDataLst>
          </p:nvPr>
        </p:nvSpPr>
        <p:spPr>
          <a:xfrm>
            <a:off x="5225415" y="5197475"/>
            <a:ext cx="1835150" cy="140208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50" name="Flowchart: Alternate Process 49"/>
          <p:cNvSpPr/>
          <p:nvPr>
            <p:custDataLst>
              <p:tags r:id="rId3"/>
            </p:custDataLst>
          </p:nvPr>
        </p:nvSpPr>
        <p:spPr>
          <a:xfrm>
            <a:off x="8676640" y="977900"/>
            <a:ext cx="1767205" cy="36449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Insights</a:t>
            </a:r>
            <a:endParaRPr lang="en-US" altLang="en-US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" name="Flowchart: Alternate Process 3"/>
          <p:cNvSpPr/>
          <p:nvPr>
            <p:custDataLst>
              <p:tags r:id="rId4"/>
            </p:custDataLst>
          </p:nvPr>
        </p:nvSpPr>
        <p:spPr>
          <a:xfrm>
            <a:off x="395605" y="4841875"/>
            <a:ext cx="3488055" cy="1766570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marL="171450" lvl="0" indent="-171450" algn="l">
              <a:buClrTx/>
              <a:buSzTx/>
              <a:buFont typeface="Arial" panose="020B0604020202020204" pitchFamily="34" charset="0"/>
              <a:buChar char="•"/>
            </a:pP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171450" lvl="0" indent="-171450" algn="l">
              <a:buClrTx/>
              <a:buSzTx/>
              <a:buFont typeface="Arial" panose="020B0604020202020204" pitchFamily="34" charset="0"/>
              <a:buChar char="•"/>
            </a:pP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171450" lvl="0" indent="-1714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Under Construction</a:t>
            </a:r>
            <a:r>
              <a:rPr lang="en-US" alt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generates the highest total revenue at 422,835.49Cr with highest number of unit 33769</a:t>
            </a: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171450" lvl="0" indent="-1714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This stage is the most financially valuable overall, confirming that buyers commit the largest dollar value to projects with capital appreciation potential.</a:t>
            </a: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1" name="Flowchart: Alternate Process 10"/>
          <p:cNvSpPr/>
          <p:nvPr>
            <p:custDataLst>
              <p:tags r:id="rId5"/>
            </p:custDataLst>
          </p:nvPr>
        </p:nvSpPr>
        <p:spPr>
          <a:xfrm>
            <a:off x="401320" y="4832985"/>
            <a:ext cx="3482340" cy="36449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en-US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Highest Revenue Status</a:t>
            </a:r>
            <a:endParaRPr lang="en-US" altLang="en-US" sz="1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2" name="Picture 1" descr="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605" y="1071245"/>
            <a:ext cx="6894195" cy="3348355"/>
          </a:xfrm>
          <a:prstGeom prst="roundRect">
            <a:avLst/>
          </a:prstGeom>
        </p:spPr>
      </p:pic>
      <p:sp>
        <p:nvSpPr>
          <p:cNvPr id="6" name="Flowchart: Alternate Process 5"/>
          <p:cNvSpPr/>
          <p:nvPr>
            <p:custDataLst>
              <p:tags r:id="rId7"/>
            </p:custDataLst>
          </p:nvPr>
        </p:nvSpPr>
        <p:spPr>
          <a:xfrm>
            <a:off x="8277225" y="4832985"/>
            <a:ext cx="3488055" cy="1766570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marL="171450" lvl="0" indent="-171450" algn="l">
              <a:buClrTx/>
              <a:buSzTx/>
              <a:buFont typeface="Arial" panose="020B0604020202020204" pitchFamily="34" charset="0"/>
              <a:buChar char="•"/>
            </a:pP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171450" lvl="0" indent="-171450" algn="l">
              <a:buClrTx/>
              <a:buSzTx/>
              <a:buFont typeface="Arial" panose="020B0604020202020204" pitchFamily="34" charset="0"/>
              <a:buChar char="•"/>
            </a:pP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171450" lvl="0" indent="-1714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While Under</a:t>
            </a:r>
            <a:r>
              <a:rPr lang="" alt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 </a:t>
            </a:r>
            <a:r>
              <a:rPr lang="en-US" alt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Construction leads revenue, the difference between the three statuses is minimal (≈2Cr).	</a:t>
            </a: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171450" lvl="0" indent="-1714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Developers can achieve near-peak revenue at Launch and Ready to Move as well, allowing for flexible sales strategies.</a:t>
            </a: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171450" lvl="0" indent="-171450" algn="l">
              <a:buClrTx/>
              <a:buSzTx/>
              <a:buFont typeface="Arial" panose="020B0604020202020204" pitchFamily="34" charset="0"/>
              <a:buChar char="•"/>
            </a:pP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Flowchart: Alternate Process 6"/>
          <p:cNvSpPr/>
          <p:nvPr>
            <p:custDataLst>
              <p:tags r:id="rId8"/>
            </p:custDataLst>
          </p:nvPr>
        </p:nvSpPr>
        <p:spPr>
          <a:xfrm>
            <a:off x="4336415" y="4832985"/>
            <a:ext cx="3488055" cy="1766570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marL="171450" lvl="0" indent="-1714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Booking count is highly consistent across all possession statuses (≈33.6K</a:t>
            </a:r>
            <a:r>
              <a:rPr lang="" alt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 </a:t>
            </a:r>
            <a:r>
              <a:rPr lang="en-US" alt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" alt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 </a:t>
            </a:r>
            <a:r>
              <a:rPr lang="en-US" alt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33.7K).</a:t>
            </a: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171450" lvl="0" indent="-1714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Demand is robust across the project lifecycle; sales efforts should be maintained evenly across all stages.</a:t>
            </a: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Flowchart: Alternate Process 7"/>
          <p:cNvSpPr/>
          <p:nvPr>
            <p:custDataLst>
              <p:tags r:id="rId9"/>
            </p:custDataLst>
          </p:nvPr>
        </p:nvSpPr>
        <p:spPr>
          <a:xfrm>
            <a:off x="4328795" y="4841875"/>
            <a:ext cx="3502025" cy="36449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en-US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Volume Consistency</a:t>
            </a:r>
            <a:endParaRPr lang="en-US" altLang="en-US" sz="1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9" name="Flowchart: Alternate Process 8"/>
          <p:cNvSpPr/>
          <p:nvPr>
            <p:custDataLst>
              <p:tags r:id="rId10"/>
            </p:custDataLst>
          </p:nvPr>
        </p:nvSpPr>
        <p:spPr>
          <a:xfrm>
            <a:off x="8277225" y="4832985"/>
            <a:ext cx="3489960" cy="36449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en-US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    Investor Revenue Gap	</a:t>
            </a:r>
            <a:endParaRPr lang="en-US" altLang="en-US" sz="1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" name="Title 5"/>
          <p:cNvSpPr>
            <a:spLocks noGrp="1"/>
          </p:cNvSpPr>
          <p:nvPr/>
        </p:nvSpPr>
        <p:spPr>
          <a:xfrm>
            <a:off x="402590" y="129858"/>
            <a:ext cx="10972800" cy="1143000"/>
          </a:xfrm>
          <a:prstGeom prst="rect">
            <a:avLst/>
          </a:prstGeom>
          <a:noFill/>
          <a:ln w="9525">
            <a:noFill/>
          </a:ln>
          <a:effectLst>
            <a:outerShdw blurRad="50800" dist="50800" dir="456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en-US" altLang="en-US" sz="4400" b="1" i="0" u="none" strike="noStrike" kern="1200" cap="none" spc="0" normalizeH="0" baseline="0" noProof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/>
            <a:r>
              <a:rPr lang="en-US" altLang="en-US" sz="28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Geographical Insights</a:t>
            </a:r>
            <a:endParaRPr lang="en-US" altLang="en-US" sz="28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Flowchart: Alternate Process 19"/>
          <p:cNvSpPr/>
          <p:nvPr>
            <p:custDataLst>
              <p:tags r:id="rId1"/>
            </p:custDataLst>
          </p:nvPr>
        </p:nvSpPr>
        <p:spPr>
          <a:xfrm>
            <a:off x="7745095" y="1403985"/>
            <a:ext cx="4020185" cy="3014980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r>
              <a:rPr lang="en-US" alt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Chart : Map </a:t>
            </a:r>
            <a:endParaRPr lang="en-US" alt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Location : Place </a:t>
            </a:r>
            <a:endParaRPr lang="en-US" alt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Legend : Micro Market </a:t>
            </a:r>
            <a:endParaRPr lang="en-US" alt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Latitude : Latitude </a:t>
            </a:r>
            <a:endParaRPr lang="en-US" alt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Longitude : Longitude </a:t>
            </a:r>
            <a:endParaRPr lang="en-US" alt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Bubble size : Count of Developer Name </a:t>
            </a:r>
            <a:endParaRPr lang="en-US" alt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Tool tips : Total_Revenue </a:t>
            </a:r>
            <a:endParaRPr lang="en-US" alt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5" name="Flowchart: Alternate Process 44"/>
          <p:cNvSpPr/>
          <p:nvPr>
            <p:custDataLst>
              <p:tags r:id="rId2"/>
            </p:custDataLst>
          </p:nvPr>
        </p:nvSpPr>
        <p:spPr>
          <a:xfrm>
            <a:off x="5225415" y="5197475"/>
            <a:ext cx="1835150" cy="140208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50" name="Flowchart: Alternate Process 49"/>
          <p:cNvSpPr/>
          <p:nvPr>
            <p:custDataLst>
              <p:tags r:id="rId3"/>
            </p:custDataLst>
          </p:nvPr>
        </p:nvSpPr>
        <p:spPr>
          <a:xfrm>
            <a:off x="8676640" y="977900"/>
            <a:ext cx="1767205" cy="36449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Insights</a:t>
            </a:r>
            <a:endParaRPr lang="en-US" altLang="en-US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0" name="Picture 9" descr="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80" y="1071245"/>
            <a:ext cx="6826885" cy="3347720"/>
          </a:xfrm>
          <a:prstGeom prst="roundRect">
            <a:avLst/>
          </a:prstGeom>
        </p:spPr>
      </p:pic>
      <p:sp>
        <p:nvSpPr>
          <p:cNvPr id="21" name="Flowchart: Alternate Process 20"/>
          <p:cNvSpPr/>
          <p:nvPr>
            <p:custDataLst>
              <p:tags r:id="rId5"/>
            </p:custDataLst>
          </p:nvPr>
        </p:nvSpPr>
        <p:spPr>
          <a:xfrm>
            <a:off x="476885" y="4832985"/>
            <a:ext cx="2409190" cy="1766570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endParaRPr lang="en-US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Sarjapur Road</a:t>
            </a:r>
            <a:r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with 81,848.81Cr (6,435 Units)</a:t>
            </a:r>
            <a:endParaRPr lang="en-US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Highest performing individual Place; prioritize future high-value projects here.</a:t>
            </a:r>
            <a:endParaRPr lang="en-US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	</a:t>
            </a:r>
            <a:endParaRPr lang="en-US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0" name="Flowchart: Alternate Process 39"/>
          <p:cNvSpPr/>
          <p:nvPr>
            <p:custDataLst>
              <p:tags r:id="rId6"/>
            </p:custDataLst>
          </p:nvPr>
        </p:nvSpPr>
        <p:spPr>
          <a:xfrm>
            <a:off x="3534410" y="4832985"/>
            <a:ext cx="2387600" cy="1766570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endParaRPr lang="en-US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Central-South East Corridor</a:t>
            </a:r>
            <a:r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like Electronic City, JP Nagar, Sarjapur</a:t>
            </a:r>
            <a:endParaRPr lang="en-US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Market is centered around established </a:t>
            </a:r>
            <a:r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IT hubs / </a:t>
            </a:r>
            <a:r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commercial</a:t>
            </a:r>
            <a:endParaRPr lang="en-US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7" name="Flowchart: Alternate Process 36"/>
          <p:cNvSpPr/>
          <p:nvPr>
            <p:custDataLst>
              <p:tags r:id="rId7"/>
            </p:custDataLst>
          </p:nvPr>
        </p:nvSpPr>
        <p:spPr>
          <a:xfrm>
            <a:off x="6570980" y="4832985"/>
            <a:ext cx="2327275" cy="1766570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marL="285750" lvl="0" indent="-285750" algn="l">
              <a:buClrTx/>
              <a:buSzTx/>
              <a:buFont typeface="Arial" panose="020B0604020202020204" pitchFamily="34" charset="0"/>
              <a:buChar char="•"/>
            </a:pPr>
            <a:endParaRPr lang="en-US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85750" lvl="0" indent="-285750" algn="l">
              <a:buClrTx/>
              <a:buSzTx/>
              <a:buFont typeface="Arial" panose="020B0604020202020204" pitchFamily="34" charset="0"/>
              <a:buChar char="•"/>
            </a:pPr>
            <a:endParaRPr lang="en-US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85750" lvl="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Central Region </a:t>
            </a:r>
            <a:r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(Bannerghatta Rd., Domlur, Hennur)</a:t>
            </a:r>
            <a:endParaRPr lang="en-US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85750" lvl="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Overlap on Map, Most intensely competitive	</a:t>
            </a:r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2" name="Flowchart: Alternate Process 11"/>
          <p:cNvSpPr/>
          <p:nvPr>
            <p:custDataLst>
              <p:tags r:id="rId8"/>
            </p:custDataLst>
          </p:nvPr>
        </p:nvSpPr>
        <p:spPr>
          <a:xfrm>
            <a:off x="9446895" y="4832985"/>
            <a:ext cx="2327275" cy="1766570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marL="285750" lvl="0" indent="-285750" algn="l">
              <a:buClrTx/>
              <a:buSzTx/>
              <a:buFont typeface="Arial" panose="020B0604020202020204" pitchFamily="34" charset="0"/>
              <a:buChar char="•"/>
            </a:pPr>
            <a:endParaRPr lang="en-US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85750" lvl="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Yelahanka (North), Whitefield (East), Electronic City (South)</a:t>
            </a:r>
            <a:endParaRPr lang="en-US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85750" lvl="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Less Overlap, growth opportunities for developers	</a:t>
            </a:r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2" name="Flowchart: Alternate Process 31"/>
          <p:cNvSpPr/>
          <p:nvPr>
            <p:custDataLst>
              <p:tags r:id="rId9"/>
            </p:custDataLst>
          </p:nvPr>
        </p:nvSpPr>
        <p:spPr>
          <a:xfrm>
            <a:off x="467360" y="4832985"/>
            <a:ext cx="2418080" cy="36449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en-US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Top Revenue Driver</a:t>
            </a:r>
            <a:endParaRPr lang="en-US" altLang="en-US" sz="1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4" name="Flowchart: Alternate Process 13"/>
          <p:cNvSpPr/>
          <p:nvPr>
            <p:custDataLst>
              <p:tags r:id="rId10"/>
            </p:custDataLst>
          </p:nvPr>
        </p:nvSpPr>
        <p:spPr>
          <a:xfrm>
            <a:off x="6483350" y="4832985"/>
            <a:ext cx="2418080" cy="59309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indent="457200" algn="l">
              <a:buClrTx/>
              <a:buSzTx/>
              <a:buFontTx/>
            </a:pPr>
            <a:endParaRPr lang="en-US" altLang="en-US" sz="1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6" name="Flowchart: Alternate Process 15"/>
          <p:cNvSpPr/>
          <p:nvPr>
            <p:custDataLst>
              <p:tags r:id="rId11"/>
            </p:custDataLst>
          </p:nvPr>
        </p:nvSpPr>
        <p:spPr>
          <a:xfrm>
            <a:off x="3499485" y="4832985"/>
            <a:ext cx="2418080" cy="36449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en-US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Market Concentration</a:t>
            </a:r>
            <a:endParaRPr lang="en-US" altLang="en-US" sz="1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8" name="Flowchart: Alternate Process 17"/>
          <p:cNvSpPr/>
          <p:nvPr>
            <p:custDataLst>
              <p:tags r:id="rId12"/>
            </p:custDataLst>
          </p:nvPr>
        </p:nvSpPr>
        <p:spPr>
          <a:xfrm>
            <a:off x="6570980" y="4832985"/>
            <a:ext cx="2334260" cy="36449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en-US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Highest Concentration</a:t>
            </a:r>
            <a:endParaRPr lang="en-US" altLang="en-US" sz="1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9" name="Flowchart: Alternate Process 18"/>
          <p:cNvSpPr/>
          <p:nvPr>
            <p:custDataLst>
              <p:tags r:id="rId13"/>
            </p:custDataLst>
          </p:nvPr>
        </p:nvSpPr>
        <p:spPr>
          <a:xfrm>
            <a:off x="9467215" y="4832985"/>
            <a:ext cx="2334260" cy="36449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en-US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Low Concentration</a:t>
            </a:r>
            <a:endParaRPr lang="en-US" altLang="en-US" sz="1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" name="Title 5"/>
          <p:cNvSpPr>
            <a:spLocks noGrp="1"/>
          </p:cNvSpPr>
          <p:nvPr/>
        </p:nvSpPr>
        <p:spPr>
          <a:xfrm>
            <a:off x="402590" y="129858"/>
            <a:ext cx="10972800" cy="1143000"/>
          </a:xfrm>
          <a:prstGeom prst="rect">
            <a:avLst/>
          </a:prstGeom>
          <a:noFill/>
          <a:ln w="9525">
            <a:noFill/>
          </a:ln>
          <a:effectLst>
            <a:outerShdw blurRad="50800" dist="50800" dir="456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en-US" altLang="en-US" sz="4400" b="1" i="0" u="none" strike="noStrike" kern="1200" cap="none" spc="0" normalizeH="0" baseline="0" noProof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/>
            <a:r>
              <a:rPr lang="en-US" altLang="en-US" sz="28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Top Performers</a:t>
            </a:r>
            <a:endParaRPr lang="en-US" altLang="en-US" sz="28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Flowchart: Alternate Process 19"/>
          <p:cNvSpPr/>
          <p:nvPr>
            <p:custDataLst>
              <p:tags r:id="rId1"/>
            </p:custDataLst>
          </p:nvPr>
        </p:nvSpPr>
        <p:spPr>
          <a:xfrm>
            <a:off x="7745095" y="1403985"/>
            <a:ext cx="4020185" cy="3014980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r>
              <a:rPr lang="en-US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Chart : Multi-row card </a:t>
            </a:r>
            <a:endParaRPr lang="en-US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Field : Rank, Developer Name, Total </a:t>
            </a:r>
            <a:endParaRPr lang="en-US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Revenue, Booking success rate </a:t>
            </a:r>
            <a:endParaRPr lang="en-US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Filter : Rank is less than equal to 5</a:t>
            </a:r>
            <a:endParaRPr lang="en-US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5" name="Flowchart: Alternate Process 44"/>
          <p:cNvSpPr/>
          <p:nvPr>
            <p:custDataLst>
              <p:tags r:id="rId2"/>
            </p:custDataLst>
          </p:nvPr>
        </p:nvSpPr>
        <p:spPr>
          <a:xfrm>
            <a:off x="5225415" y="5197475"/>
            <a:ext cx="1835150" cy="140208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50" name="Flowchart: Alternate Process 49"/>
          <p:cNvSpPr/>
          <p:nvPr>
            <p:custDataLst>
              <p:tags r:id="rId3"/>
            </p:custDataLst>
          </p:nvPr>
        </p:nvSpPr>
        <p:spPr>
          <a:xfrm>
            <a:off x="8676640" y="977900"/>
            <a:ext cx="1767205" cy="36449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Insights</a:t>
            </a:r>
            <a:endParaRPr lang="en-US" altLang="en-US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1" name="Flowchart: Alternate Process 20"/>
          <p:cNvSpPr/>
          <p:nvPr>
            <p:custDataLst>
              <p:tags r:id="rId4"/>
            </p:custDataLst>
          </p:nvPr>
        </p:nvSpPr>
        <p:spPr>
          <a:xfrm>
            <a:off x="476885" y="4832985"/>
            <a:ext cx="2409190" cy="1766570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endParaRPr lang="en-US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Prestige </a:t>
            </a:r>
            <a:r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with 117,087.93 Cr is Highest total revenue, establishing them as the market volume leader.</a:t>
            </a:r>
            <a:endParaRPr lang="en-US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0" name="Flowchart: Alternate Process 39"/>
          <p:cNvSpPr/>
          <p:nvPr>
            <p:custDataLst>
              <p:tags r:id="rId5"/>
            </p:custDataLst>
          </p:nvPr>
        </p:nvSpPr>
        <p:spPr>
          <a:xfrm>
            <a:off x="3534410" y="4824095"/>
            <a:ext cx="2387600" cy="1766570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endParaRPr lang="en-US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Prestige </a:t>
            </a:r>
            <a:r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with </a:t>
            </a:r>
            <a:r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51% success rate</a:t>
            </a:r>
            <a:r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achieves both the highest revenue and efficiency, superior performance across volume and conversion.</a:t>
            </a:r>
            <a:endParaRPr lang="en-US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7" name="Flowchart: Alternate Process 36"/>
          <p:cNvSpPr/>
          <p:nvPr>
            <p:custDataLst>
              <p:tags r:id="rId6"/>
            </p:custDataLst>
          </p:nvPr>
        </p:nvSpPr>
        <p:spPr>
          <a:xfrm>
            <a:off x="6570980" y="4832985"/>
            <a:ext cx="2327275" cy="1766570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marL="285750" lvl="0" indent="-285750" algn="l">
              <a:buClrTx/>
              <a:buSzTx/>
              <a:buFont typeface="Arial" panose="020B0604020202020204" pitchFamily="34" charset="0"/>
              <a:buChar char="•"/>
            </a:pP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indent="0" algn="l">
              <a:buClrTx/>
              <a:buSzTx/>
              <a:buFont typeface="Arial" panose="020B0604020202020204" pitchFamily="34" charset="0"/>
              <a:buNone/>
            </a:pP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indent="0" algn="l">
              <a:buClrTx/>
              <a:buSzTx/>
              <a:buFont typeface="Arial" panose="020B0604020202020204" pitchFamily="34" charset="0"/>
              <a:buNone/>
            </a:pPr>
            <a:r>
              <a:rPr lang="en-US" altLang="en-US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Total Environment and Godrej </a:t>
            </a:r>
            <a:r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with (49%)</a:t>
            </a:r>
            <a:endParaRPr lang="en-US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indent="0" algn="l">
              <a:buClrTx/>
              <a:buSzTx/>
              <a:buFont typeface="Arial" panose="020B0604020202020204" pitchFamily="34" charset="0"/>
              <a:buNone/>
            </a:pPr>
            <a:r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with high revenue </a:t>
            </a:r>
            <a:r>
              <a:rPr lang="en-US" alt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≈116K</a:t>
            </a:r>
            <a:r>
              <a:rPr lang="" alt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 </a:t>
            </a:r>
            <a:r>
              <a:rPr lang="en-US" alt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Cr </a:t>
            </a:r>
            <a:r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but slightly less efficient </a:t>
            </a:r>
            <a:r>
              <a:rPr lang="en-US" alt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(2% lower success rate) less than leaders.</a:t>
            </a:r>
            <a:endParaRPr lang="en-US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2" name="Flowchart: Alternate Process 11"/>
          <p:cNvSpPr/>
          <p:nvPr>
            <p:custDataLst>
              <p:tags r:id="rId7"/>
            </p:custDataLst>
          </p:nvPr>
        </p:nvSpPr>
        <p:spPr>
          <a:xfrm>
            <a:off x="9446895" y="4832985"/>
            <a:ext cx="2327275" cy="1766570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marL="285750" lvl="0" indent="-285750" algn="l">
              <a:buClrTx/>
              <a:buSzTx/>
              <a:buFont typeface="Arial" panose="020B0604020202020204" pitchFamily="34" charset="0"/>
              <a:buChar char="•"/>
            </a:pPr>
            <a:endParaRPr lang="en-US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85750" lvl="0" indent="-285750" algn="l">
              <a:buClrTx/>
              <a:buSzTx/>
              <a:buFont typeface="Arial" panose="020B0604020202020204" pitchFamily="34" charset="0"/>
              <a:buChar char="•"/>
            </a:pPr>
            <a:endParaRPr lang="en-US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indent="0" algn="l">
              <a:buClrTx/>
              <a:buSzTx/>
              <a:buFont typeface="Arial" panose="020B0604020202020204" pitchFamily="34" charset="0"/>
              <a:buNone/>
            </a:pPr>
            <a:r>
              <a:rPr lang="en-US" altLang="en-US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SNN Raj </a:t>
            </a:r>
            <a:r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with 50% success rate, Achieves a perfectly balanced 50% success rate while rounding out the top 5 by revenue.	</a:t>
            </a:r>
            <a:endParaRPr lang="en-US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2" name="Flowchart: Alternate Process 31"/>
          <p:cNvSpPr/>
          <p:nvPr>
            <p:custDataLst>
              <p:tags r:id="rId8"/>
            </p:custDataLst>
          </p:nvPr>
        </p:nvSpPr>
        <p:spPr>
          <a:xfrm>
            <a:off x="467360" y="4832985"/>
            <a:ext cx="2418080" cy="36449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indent="457200" algn="l">
              <a:buClrTx/>
              <a:buSzTx/>
              <a:buFontTx/>
            </a:pPr>
            <a:endParaRPr lang="en-US" altLang="en-US" sz="1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indent="457200" algn="l">
              <a:buClrTx/>
              <a:buSzTx/>
              <a:buFontTx/>
            </a:pPr>
            <a:r>
              <a:rPr lang="en-US" altLang="en-US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Rank 1 ( Volume )	</a:t>
            </a:r>
            <a:endParaRPr lang="en-US" altLang="en-US" sz="1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4" name="Flowchart: Alternate Process 13"/>
          <p:cNvSpPr/>
          <p:nvPr>
            <p:custDataLst>
              <p:tags r:id="rId9"/>
            </p:custDataLst>
          </p:nvPr>
        </p:nvSpPr>
        <p:spPr>
          <a:xfrm>
            <a:off x="6483350" y="4832985"/>
            <a:ext cx="2418080" cy="59309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indent="457200" algn="l">
              <a:buClrTx/>
              <a:buSzTx/>
              <a:buFontTx/>
            </a:pPr>
            <a:endParaRPr lang="en-US" altLang="en-US" sz="1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6" name="Flowchart: Alternate Process 15"/>
          <p:cNvSpPr/>
          <p:nvPr>
            <p:custDataLst>
              <p:tags r:id="rId10"/>
            </p:custDataLst>
          </p:nvPr>
        </p:nvSpPr>
        <p:spPr>
          <a:xfrm>
            <a:off x="3499485" y="4832985"/>
            <a:ext cx="2418080" cy="36449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en-US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Highest Efficiency </a:t>
            </a:r>
            <a:endParaRPr lang="en-US" altLang="en-US" sz="1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8" name="Flowchart: Alternate Process 17"/>
          <p:cNvSpPr/>
          <p:nvPr>
            <p:custDataLst>
              <p:tags r:id="rId11"/>
            </p:custDataLst>
          </p:nvPr>
        </p:nvSpPr>
        <p:spPr>
          <a:xfrm>
            <a:off x="6570980" y="4832985"/>
            <a:ext cx="2334260" cy="36449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en-US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Volume vs. Efficiency </a:t>
            </a:r>
            <a:endParaRPr lang="en-US" altLang="en-US" sz="1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9" name="Flowchart: Alternate Process 18"/>
          <p:cNvSpPr/>
          <p:nvPr>
            <p:custDataLst>
              <p:tags r:id="rId12"/>
            </p:custDataLst>
          </p:nvPr>
        </p:nvSpPr>
        <p:spPr>
          <a:xfrm>
            <a:off x="9467215" y="4832985"/>
            <a:ext cx="2334260" cy="36449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en-US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Mid-Range Efficiency	</a:t>
            </a:r>
            <a:endParaRPr lang="en-US" altLang="en-US" sz="1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7360" y="1071245"/>
            <a:ext cx="6821805" cy="3347720"/>
          </a:xfrm>
          <a:prstGeom prst="roundRect">
            <a:avLst/>
          </a:prstGeom>
        </p:spPr>
      </p:pic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en-US">
                <a:latin typeface="Arial" panose="020B0604020202020204" pitchFamily="34" charset="0"/>
              </a:rPr>
              <a:t>THANKS YOU</a:t>
            </a:r>
            <a:endParaRPr lang="en-US">
              <a:latin typeface="Arial" panose="020B0604020202020204" pitchFamily="34" charset="0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Flowchart: Alternate Process 8"/>
          <p:cNvSpPr/>
          <p:nvPr>
            <p:custDataLst>
              <p:tags r:id="rId1"/>
            </p:custDataLst>
          </p:nvPr>
        </p:nvSpPr>
        <p:spPr>
          <a:xfrm>
            <a:off x="7973060" y="4058285"/>
            <a:ext cx="3268980" cy="235521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>
              <a:solidFill>
                <a:srgbClr val="4538FF"/>
              </a:solidFill>
              <a:sym typeface="+mn-ea"/>
            </a:endParaRPr>
          </a:p>
        </p:txBody>
      </p:sp>
      <p:sp>
        <p:nvSpPr>
          <p:cNvPr id="8" name="Flowchart: Alternate Process 7"/>
          <p:cNvSpPr/>
          <p:nvPr/>
        </p:nvSpPr>
        <p:spPr>
          <a:xfrm>
            <a:off x="556895" y="881380"/>
            <a:ext cx="10691495" cy="125412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rgbClr val="4538FF"/>
              </a:solidFill>
            </a:endParaRPr>
          </a:p>
          <a:p>
            <a:pPr algn="ctr"/>
            <a:endParaRPr lang="en-US">
              <a:solidFill>
                <a:srgbClr val="4538FF"/>
              </a:solidFill>
            </a:endParaRPr>
          </a:p>
        </p:txBody>
      </p:sp>
      <p:sp>
        <p:nvSpPr>
          <p:cNvPr id="12" name="Flowchart: Alternate Process 11"/>
          <p:cNvSpPr/>
          <p:nvPr>
            <p:custDataLst>
              <p:tags r:id="rId2"/>
            </p:custDataLst>
          </p:nvPr>
        </p:nvSpPr>
        <p:spPr>
          <a:xfrm>
            <a:off x="556895" y="4058285"/>
            <a:ext cx="3222625" cy="235648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3" name="Flowchart: Alternate Process 12"/>
          <p:cNvSpPr/>
          <p:nvPr>
            <p:custDataLst>
              <p:tags r:id="rId3"/>
            </p:custDataLst>
          </p:nvPr>
        </p:nvSpPr>
        <p:spPr>
          <a:xfrm>
            <a:off x="4291965" y="4058920"/>
            <a:ext cx="3222625" cy="2355850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>
              <a:solidFill>
                <a:srgbClr val="4538FF"/>
              </a:solidFill>
              <a:sym typeface="+mn-ea"/>
            </a:endParaRPr>
          </a:p>
        </p:txBody>
      </p:sp>
      <p:sp>
        <p:nvSpPr>
          <p:cNvPr id="17" name="Title 5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0" y="3149918"/>
            <a:ext cx="10972800" cy="1143000"/>
          </a:xfrm>
          <a:prstGeom prst="rect">
            <a:avLst/>
          </a:prstGeom>
          <a:noFill/>
          <a:ln w="9525">
            <a:noFill/>
          </a:ln>
          <a:effectLst>
            <a:outerShdw blurRad="50800" dist="50800" dir="456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en-US" altLang="en-US" sz="4400" b="1" i="0" u="none" strike="noStrike" kern="1200" cap="none" spc="0" normalizeH="0" baseline="0" noProof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5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275590" y="3226118"/>
            <a:ext cx="10972800" cy="1143000"/>
          </a:xfrm>
          <a:prstGeom prst="rect">
            <a:avLst/>
          </a:prstGeom>
          <a:noFill/>
          <a:ln w="9525">
            <a:noFill/>
          </a:ln>
          <a:effectLst>
            <a:outerShdw blurRad="50800" dist="50800" dir="456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en-US" altLang="en-US" sz="4400" b="1" i="0" u="none" strike="noStrike" kern="1200" cap="none" spc="0" normalizeH="0" baseline="0" noProof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z="2800">
                <a:solidFill>
                  <a:schemeClr val="tx1">
                    <a:lumMod val="7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Tools &amp; Technologies</a:t>
            </a:r>
            <a:endParaRPr lang="en-US" altLang="en-US" sz="2800">
              <a:solidFill>
                <a:schemeClr val="tx1">
                  <a:lumMod val="75000"/>
                </a:schemeClr>
              </a:solidFill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609600" y="5577205"/>
            <a:ext cx="3223260" cy="8362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rmAutofit/>
          </a:bodyPr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Cleaning and Feature Engineering</a:t>
            </a:r>
            <a:endParaRPr lang="en-US" alt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Picture 40" descr="Python-logo-notext.sv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954530" y="4293235"/>
            <a:ext cx="533400" cy="533400"/>
          </a:xfrm>
          <a:prstGeom prst="rect">
            <a:avLst/>
          </a:prstGeom>
        </p:spPr>
      </p:pic>
      <p:pic>
        <p:nvPicPr>
          <p:cNvPr id="42" name="Picture 41" descr="logo-mysql-170x11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509260" y="4293870"/>
            <a:ext cx="787504" cy="532800"/>
          </a:xfrm>
          <a:prstGeom prst="rect">
            <a:avLst/>
          </a:prstGeom>
        </p:spPr>
      </p:pic>
      <p:pic>
        <p:nvPicPr>
          <p:cNvPr id="43" name="Picture 42" descr="icons8-power-bi-logo-48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317355" y="4293870"/>
            <a:ext cx="535922" cy="532800"/>
          </a:xfrm>
          <a:prstGeom prst="rect">
            <a:avLst/>
          </a:prstGeom>
        </p:spPr>
      </p:pic>
      <p:sp>
        <p:nvSpPr>
          <p:cNvPr id="21" name="Content Placeholder 2"/>
          <p:cNvSpPr>
            <a:spLocks noGrp="1"/>
          </p:cNvSpPr>
          <p:nvPr>
            <p:custDataLst>
              <p:tags r:id="rId13"/>
            </p:custDataLst>
          </p:nvPr>
        </p:nvSpPr>
        <p:spPr>
          <a:xfrm>
            <a:off x="4291330" y="5577840"/>
            <a:ext cx="3223260" cy="8369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rmAutofit/>
          </a:bodyPr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l">
              <a:lnSpc>
                <a:spcPct val="150000"/>
              </a:lnSpc>
              <a:buNone/>
            </a:pPr>
            <a:r>
              <a:rPr lang="en-US" alt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Centralized Data Storage</a:t>
            </a:r>
            <a:endParaRPr lang="en-US" alt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custDataLst>
              <p:tags r:id="rId14"/>
            </p:custDataLst>
          </p:nvPr>
        </p:nvSpPr>
        <p:spPr>
          <a:xfrm>
            <a:off x="7973060" y="5607050"/>
            <a:ext cx="3223260" cy="8077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rmAutofit/>
          </a:bodyPr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l">
              <a:lnSpc>
                <a:spcPct val="150000"/>
              </a:lnSpc>
              <a:buNone/>
            </a:pPr>
            <a:r>
              <a:rPr lang="en-US" alt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Live Dashboard &amp; Insights</a:t>
            </a:r>
            <a:endParaRPr lang="en-US" alt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owchart: Alternate Process 22"/>
          <p:cNvSpPr/>
          <p:nvPr>
            <p:custDataLst>
              <p:tags r:id="rId15"/>
            </p:custDataLst>
          </p:nvPr>
        </p:nvSpPr>
        <p:spPr>
          <a:xfrm>
            <a:off x="1428750" y="5073650"/>
            <a:ext cx="1478915" cy="364490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PYTHON</a:t>
            </a:r>
            <a:endParaRPr lang="en-US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4" name="Flowchart: Alternate Process 23"/>
          <p:cNvSpPr/>
          <p:nvPr>
            <p:custDataLst>
              <p:tags r:id="rId16"/>
            </p:custDataLst>
          </p:nvPr>
        </p:nvSpPr>
        <p:spPr>
          <a:xfrm>
            <a:off x="5149215" y="5073650"/>
            <a:ext cx="1478915" cy="364490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MYSQL</a:t>
            </a:r>
            <a:endParaRPr lang="en-US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5" name="Flowchart: Alternate Process 24"/>
          <p:cNvSpPr/>
          <p:nvPr>
            <p:custDataLst>
              <p:tags r:id="rId17"/>
            </p:custDataLst>
          </p:nvPr>
        </p:nvSpPr>
        <p:spPr>
          <a:xfrm>
            <a:off x="8846820" y="5078730"/>
            <a:ext cx="1478915" cy="364490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POWER BI</a:t>
            </a:r>
            <a:endParaRPr lang="en-US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2" name="Straight Arrow Connector 1"/>
          <p:cNvCxnSpPr>
            <a:stCxn id="12" idx="3"/>
            <a:endCxn id="13" idx="1"/>
          </p:cNvCxnSpPr>
          <p:nvPr/>
        </p:nvCxnSpPr>
        <p:spPr>
          <a:xfrm>
            <a:off x="3779520" y="5236845"/>
            <a:ext cx="512445" cy="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>
            <a:off x="7514590" y="5236845"/>
            <a:ext cx="512445" cy="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Title 5"/>
          <p:cNvSpPr>
            <a:spLocks noGrp="1"/>
          </p:cNvSpPr>
          <p:nvPr/>
        </p:nvSpPr>
        <p:spPr>
          <a:xfrm>
            <a:off x="275590" y="2858"/>
            <a:ext cx="10972800" cy="1143000"/>
          </a:xfrm>
          <a:prstGeom prst="rect">
            <a:avLst/>
          </a:prstGeom>
          <a:noFill/>
          <a:ln w="9525">
            <a:noFill/>
          </a:ln>
          <a:effectLst>
            <a:outerShdw blurRad="50800" dist="50800" dir="456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en-US" altLang="en-US" sz="4400" b="1" i="0" u="none" strike="noStrike" kern="1200" cap="none" spc="0" normalizeH="0" baseline="0" noProof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Key Outcomes</a:t>
            </a:r>
            <a:endParaRPr sz="2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/>
        </p:nvSpPr>
        <p:spPr>
          <a:xfrm>
            <a:off x="275590" y="1959610"/>
            <a:ext cx="3557270" cy="1143000"/>
          </a:xfrm>
          <a:prstGeom prst="rect">
            <a:avLst/>
          </a:prstGeom>
          <a:noFill/>
          <a:ln w="9525">
            <a:noFill/>
          </a:ln>
          <a:effectLst>
            <a:outerShdw blurRad="50800" dist="50800" dir="456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en-US" altLang="en-US" sz="4400" b="1" i="0" u="none" strike="noStrike" kern="1200" cap="none" spc="0" normalizeH="0" baseline="0" noProof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  <a:endParaRPr lang="en-US" altLang="en-US" sz="2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556895" y="2792730"/>
            <a:ext cx="5116830" cy="683260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rgbClr val="4538FF"/>
              </a:solidFill>
            </a:endParaRPr>
          </a:p>
        </p:txBody>
      </p:sp>
      <p:sp>
        <p:nvSpPr>
          <p:cNvPr id="16" name="Flowchart: Alternate Process 15"/>
          <p:cNvSpPr/>
          <p:nvPr/>
        </p:nvSpPr>
        <p:spPr>
          <a:xfrm>
            <a:off x="6131560" y="2797810"/>
            <a:ext cx="5116830" cy="683260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rgbClr val="4538FF"/>
              </a:solidFill>
            </a:endParaRPr>
          </a:p>
        </p:txBody>
      </p:sp>
      <p:sp>
        <p:nvSpPr>
          <p:cNvPr id="19" name="Title 5"/>
          <p:cNvSpPr>
            <a:spLocks noGrp="1"/>
          </p:cNvSpPr>
          <p:nvPr/>
        </p:nvSpPr>
        <p:spPr>
          <a:xfrm>
            <a:off x="5903595" y="1972945"/>
            <a:ext cx="3557270" cy="1143000"/>
          </a:xfrm>
          <a:prstGeom prst="rect">
            <a:avLst/>
          </a:prstGeom>
          <a:noFill/>
          <a:ln w="9525">
            <a:noFill/>
          </a:ln>
          <a:effectLst>
            <a:outerShdw blurRad="50800" dist="50800" dir="456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en-US" altLang="en-US" sz="4400" b="1" i="0" u="none" strike="noStrike" kern="1200" cap="none" spc="0" normalizeH="0" baseline="0" noProof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  <a:endParaRPr lang="en-US" altLang="en-US" sz="2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custDataLst>
              <p:tags r:id="rId18"/>
            </p:custDataLst>
          </p:nvPr>
        </p:nvSpPr>
        <p:spPr>
          <a:xfrm>
            <a:off x="556895" y="2703195"/>
            <a:ext cx="5176520" cy="7886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rmAutofit/>
          </a:bodyPr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Build an end-to-end data pipeline</a:t>
            </a:r>
            <a:endParaRPr lang="en-US" alt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ClrTx/>
              <a:buSzTx/>
              <a:buFontTx/>
            </a:pPr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Deliver actionable insights on luxury housing sales</a:t>
            </a:r>
            <a:endParaRPr lang="en-US" alt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Content Placeholder 2"/>
          <p:cNvSpPr>
            <a:spLocks noGrp="1"/>
          </p:cNvSpPr>
          <p:nvPr>
            <p:custDataLst>
              <p:tags r:id="rId19"/>
            </p:custDataLst>
          </p:nvPr>
        </p:nvSpPr>
        <p:spPr>
          <a:xfrm>
            <a:off x="6131560" y="2705100"/>
            <a:ext cx="5176520" cy="7886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rmAutofit lnSpcReduction="10000"/>
          </a:bodyPr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100K+ records across projects, builders, buyers, micro-markets</a:t>
            </a:r>
            <a:endParaRPr lang="en-US" alt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Content Placeholder 2"/>
          <p:cNvSpPr>
            <a:spLocks noGrp="1"/>
          </p:cNvSpPr>
          <p:nvPr>
            <p:custDataLst>
              <p:tags r:id="rId20"/>
            </p:custDataLst>
          </p:nvPr>
        </p:nvSpPr>
        <p:spPr>
          <a:xfrm>
            <a:off x="556895" y="881380"/>
            <a:ext cx="5176520" cy="12547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&amp; structured luxury housing dataset</a:t>
            </a:r>
            <a:endParaRPr lang="en-US" alt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Automated MySQL data storage &amp; validation</a:t>
            </a:r>
            <a:endParaRPr lang="en-US" alt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Content Placeholder 2"/>
          <p:cNvSpPr>
            <a:spLocks noGrp="1"/>
          </p:cNvSpPr>
          <p:nvPr>
            <p:custDataLst>
              <p:tags r:id="rId21"/>
            </p:custDataLst>
          </p:nvPr>
        </p:nvSpPr>
        <p:spPr>
          <a:xfrm>
            <a:off x="6130925" y="881380"/>
            <a:ext cx="5177790" cy="12585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Live Power BI dashboard with business insights</a:t>
            </a:r>
            <a:endParaRPr lang="en-US" alt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Actionable findings for builders, investors, analysts</a:t>
            </a:r>
            <a:endParaRPr lang="en-US" alt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2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Title 5"/>
          <p:cNvSpPr>
            <a:spLocks noGrp="1"/>
          </p:cNvSpPr>
          <p:nvPr/>
        </p:nvSpPr>
        <p:spPr>
          <a:xfrm>
            <a:off x="275590" y="2858"/>
            <a:ext cx="10972800" cy="1143000"/>
          </a:xfrm>
          <a:prstGeom prst="rect">
            <a:avLst/>
          </a:prstGeom>
          <a:noFill/>
          <a:ln w="9525">
            <a:noFill/>
          </a:ln>
          <a:effectLst>
            <a:outerShdw blurRad="50800" dist="50800" dir="456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en-US" altLang="en-US" sz="4400" b="1" i="0" u="none" strike="noStrike" kern="1200" cap="none" spc="0" normalizeH="0" baseline="0" noProof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Power BI Dashboard</a:t>
            </a:r>
            <a:endParaRPr sz="2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lowchart: Alternate Process 6"/>
          <p:cNvSpPr/>
          <p:nvPr>
            <p:custDataLst>
              <p:tags r:id="rId1"/>
            </p:custDataLst>
          </p:nvPr>
        </p:nvSpPr>
        <p:spPr>
          <a:xfrm>
            <a:off x="556260" y="808990"/>
            <a:ext cx="11090910" cy="575627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>
              <a:solidFill>
                <a:srgbClr val="4538FF"/>
              </a:solidFill>
              <a:sym typeface="+mn-ea"/>
            </a:endParaRPr>
          </a:p>
        </p:txBody>
      </p:sp>
      <p:sp>
        <p:nvSpPr>
          <p:cNvPr id="8" name="Flowchart: Alternate Process 7"/>
          <p:cNvSpPr/>
          <p:nvPr>
            <p:custDataLst>
              <p:tags r:id="rId2"/>
            </p:custDataLst>
          </p:nvPr>
        </p:nvSpPr>
        <p:spPr>
          <a:xfrm>
            <a:off x="8256270" y="1417955"/>
            <a:ext cx="2832735" cy="1403350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Drill-through pages → Detailed Builder &amp; Micro-Market insights</a:t>
            </a: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5" name="Flowchart: Alternate Process 14"/>
          <p:cNvSpPr/>
          <p:nvPr>
            <p:custDataLst>
              <p:tags r:id="rId3"/>
            </p:custDataLst>
          </p:nvPr>
        </p:nvSpPr>
        <p:spPr>
          <a:xfrm>
            <a:off x="8255000" y="1443355"/>
            <a:ext cx="2834005" cy="36449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Navigation</a:t>
            </a:r>
            <a:endParaRPr lang="en-US" altLang="en-US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1" name="Flowchart: Alternate Process 10"/>
          <p:cNvSpPr/>
          <p:nvPr>
            <p:custDataLst>
              <p:tags r:id="rId4"/>
            </p:custDataLst>
          </p:nvPr>
        </p:nvSpPr>
        <p:spPr>
          <a:xfrm>
            <a:off x="976630" y="1443355"/>
            <a:ext cx="2834005" cy="36449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b="1">
                <a:solidFill>
                  <a:schemeClr val="tx1"/>
                </a:solidFill>
                <a:sym typeface="+mn-ea"/>
              </a:rPr>
              <a:t>KPIs</a:t>
            </a:r>
            <a:endParaRPr lang="en-US" b="1">
              <a:solidFill>
                <a:schemeClr val="tx1"/>
              </a:solidFill>
              <a:sym typeface="+mn-ea"/>
            </a:endParaRPr>
          </a:p>
        </p:txBody>
      </p:sp>
      <p:pic>
        <p:nvPicPr>
          <p:cNvPr id="19" name="Picture 18" descr="ss"/>
          <p:cNvPicPr>
            <a:picLocks noChangeAspect="1"/>
          </p:cNvPicPr>
          <p:nvPr/>
        </p:nvPicPr>
        <p:blipFill>
          <a:blip r:embed="rId5"/>
          <a:srcRect l="130" r="73" b="79089"/>
          <a:stretch>
            <a:fillRect/>
          </a:stretch>
        </p:blipFill>
        <p:spPr>
          <a:xfrm>
            <a:off x="556260" y="3093085"/>
            <a:ext cx="11090275" cy="1116965"/>
          </a:xfrm>
          <a:prstGeom prst="rect">
            <a:avLst/>
          </a:prstGeom>
        </p:spPr>
      </p:pic>
      <p:sp>
        <p:nvSpPr>
          <p:cNvPr id="6" name="Flowchart: Alternate Process 5"/>
          <p:cNvSpPr/>
          <p:nvPr>
            <p:custDataLst>
              <p:tags r:id="rId6"/>
            </p:custDataLst>
          </p:nvPr>
        </p:nvSpPr>
        <p:spPr>
          <a:xfrm>
            <a:off x="4616450" y="1416685"/>
            <a:ext cx="2832735" cy="1404620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Builder, Micro-Market, Quarter, Configurations</a:t>
            </a:r>
            <a:endParaRPr lang="en-US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2" name="Flowchart: Alternate Process 11"/>
          <p:cNvSpPr/>
          <p:nvPr>
            <p:custDataLst>
              <p:tags r:id="rId7"/>
            </p:custDataLst>
          </p:nvPr>
        </p:nvSpPr>
        <p:spPr>
          <a:xfrm>
            <a:off x="4616450" y="1456055"/>
            <a:ext cx="2834005" cy="36449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Filters</a:t>
            </a:r>
            <a:endParaRPr lang="en-US" altLang="en-US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21" name="Picture 20" descr="ss"/>
          <p:cNvPicPr>
            <a:picLocks noChangeAspect="1"/>
          </p:cNvPicPr>
          <p:nvPr/>
        </p:nvPicPr>
        <p:blipFill>
          <a:blip r:embed="rId5"/>
          <a:srcRect l="998" t="7834" r="1842" b="78851"/>
          <a:stretch>
            <a:fillRect/>
          </a:stretch>
        </p:blipFill>
        <p:spPr>
          <a:xfrm>
            <a:off x="555625" y="3511550"/>
            <a:ext cx="11090910" cy="711200"/>
          </a:xfrm>
          <a:prstGeom prst="rect">
            <a:avLst/>
          </a:prstGeom>
        </p:spPr>
      </p:pic>
      <p:pic>
        <p:nvPicPr>
          <p:cNvPr id="31" name="Picture 30" descr="ss"/>
          <p:cNvPicPr>
            <a:picLocks noChangeAspect="1"/>
          </p:cNvPicPr>
          <p:nvPr/>
        </p:nvPicPr>
        <p:blipFill>
          <a:blip r:embed="rId5"/>
          <a:srcRect l="998" t="12" r="1842" b="29504"/>
          <a:stretch>
            <a:fillRect/>
          </a:stretch>
        </p:blipFill>
        <p:spPr>
          <a:xfrm>
            <a:off x="556260" y="3093085"/>
            <a:ext cx="11090910" cy="3764915"/>
          </a:xfrm>
          <a:prstGeom prst="rect">
            <a:avLst/>
          </a:prstGeom>
        </p:spPr>
      </p:pic>
      <p:sp>
        <p:nvSpPr>
          <p:cNvPr id="5" name="Flowchart: Alternate Process 4"/>
          <p:cNvSpPr/>
          <p:nvPr>
            <p:custDataLst>
              <p:tags r:id="rId8"/>
            </p:custDataLst>
          </p:nvPr>
        </p:nvSpPr>
        <p:spPr>
          <a:xfrm>
            <a:off x="976630" y="1443355"/>
            <a:ext cx="2832735" cy="140398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Total Revenue, </a:t>
            </a:r>
            <a:endParaRPr lang="en-US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Avg Price, Total Units Sold and etc</a:t>
            </a: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7" name="Flowchart: Alternate Process 26"/>
          <p:cNvSpPr/>
          <p:nvPr>
            <p:custDataLst>
              <p:tags r:id="rId9"/>
            </p:custDataLst>
          </p:nvPr>
        </p:nvSpPr>
        <p:spPr>
          <a:xfrm>
            <a:off x="977900" y="1443355"/>
            <a:ext cx="2834005" cy="36449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KPIs</a:t>
            </a:r>
            <a:endParaRPr lang="en-US" altLang="en-US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4" name="Flowchart: Alternate Process 33"/>
          <p:cNvSpPr/>
          <p:nvPr>
            <p:custDataLst>
              <p:tags r:id="rId10"/>
            </p:custDataLst>
          </p:nvPr>
        </p:nvSpPr>
        <p:spPr>
          <a:xfrm>
            <a:off x="0" y="897890"/>
            <a:ext cx="12192000" cy="36449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HOMEPAGE FEATURES</a:t>
            </a:r>
            <a:endParaRPr lang="en-US" altLang="en-US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Flowchart: Alternate Process 6"/>
          <p:cNvSpPr/>
          <p:nvPr>
            <p:custDataLst>
              <p:tags r:id="rId1"/>
            </p:custDataLst>
          </p:nvPr>
        </p:nvSpPr>
        <p:spPr>
          <a:xfrm>
            <a:off x="556260" y="1417955"/>
            <a:ext cx="11090910" cy="5147310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>
              <a:solidFill>
                <a:srgbClr val="4538FF"/>
              </a:solidFill>
              <a:sym typeface="+mn-ea"/>
            </a:endParaRPr>
          </a:p>
        </p:txBody>
      </p:sp>
      <p:pic>
        <p:nvPicPr>
          <p:cNvPr id="32" name="Picture 31" descr="dashboard"/>
          <p:cNvPicPr>
            <a:picLocks noChangeAspect="1"/>
          </p:cNvPicPr>
          <p:nvPr/>
        </p:nvPicPr>
        <p:blipFill>
          <a:blip r:embed="rId2"/>
          <a:srcRect l="7120" t="18162" r="2930" b="3150"/>
          <a:stretch>
            <a:fillRect/>
          </a:stretch>
        </p:blipFill>
        <p:spPr>
          <a:xfrm>
            <a:off x="556260" y="-25400"/>
            <a:ext cx="11090275" cy="4041775"/>
          </a:xfrm>
          <a:prstGeom prst="rect">
            <a:avLst/>
          </a:prstGeom>
        </p:spPr>
      </p:pic>
      <p:sp>
        <p:nvSpPr>
          <p:cNvPr id="33" name="Flowchart: Alternate Process 32"/>
          <p:cNvSpPr/>
          <p:nvPr>
            <p:custDataLst>
              <p:tags r:id="rId3"/>
            </p:custDataLst>
          </p:nvPr>
        </p:nvSpPr>
        <p:spPr>
          <a:xfrm>
            <a:off x="976630" y="4791075"/>
            <a:ext cx="10113010" cy="107886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Market Trends, Builder Ranking, Booking Conversion, Configuration Demand, Sales Channels, Possession Status, Quarterly Builder Contribution, Geographical Insights and Top Performers</a:t>
            </a:r>
            <a:endParaRPr lang="en-US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4" name="Flowchart: Alternate Process 33"/>
          <p:cNvSpPr/>
          <p:nvPr>
            <p:custDataLst>
              <p:tags r:id="rId4"/>
            </p:custDataLst>
          </p:nvPr>
        </p:nvSpPr>
        <p:spPr>
          <a:xfrm>
            <a:off x="0" y="4578985"/>
            <a:ext cx="12192000" cy="36449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Key  Charts</a:t>
            </a:r>
            <a:endParaRPr lang="en-US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" name="Title 5"/>
          <p:cNvSpPr>
            <a:spLocks noGrp="1"/>
          </p:cNvSpPr>
          <p:nvPr/>
        </p:nvSpPr>
        <p:spPr>
          <a:xfrm>
            <a:off x="402590" y="129858"/>
            <a:ext cx="10972800" cy="1143000"/>
          </a:xfrm>
          <a:prstGeom prst="rect">
            <a:avLst/>
          </a:prstGeom>
          <a:noFill/>
          <a:ln w="9525">
            <a:noFill/>
          </a:ln>
          <a:effectLst>
            <a:outerShdw blurRad="50800" dist="50800" dir="456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en-US" altLang="en-US" sz="4400" b="1" i="0" u="none" strike="noStrike" kern="1200" cap="none" spc="0" normalizeH="0" baseline="0" noProof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Luxury Housing Bookings Over Time</a:t>
            </a:r>
            <a:endParaRPr lang="en-US" altLang="en-US" sz="2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885" y="1078865"/>
            <a:ext cx="6856095" cy="3340735"/>
          </a:xfrm>
          <a:prstGeom prst="roundRect">
            <a:avLst/>
          </a:prstGeom>
        </p:spPr>
      </p:pic>
      <p:sp>
        <p:nvSpPr>
          <p:cNvPr id="20" name="Flowchart: Alternate Process 19"/>
          <p:cNvSpPr/>
          <p:nvPr>
            <p:custDataLst>
              <p:tags r:id="rId2"/>
            </p:custDataLst>
          </p:nvPr>
        </p:nvSpPr>
        <p:spPr>
          <a:xfrm>
            <a:off x="7745095" y="1403985"/>
            <a:ext cx="4009390" cy="2691130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r>
              <a:rPr lang="en-US" altLang="en-US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Chart    : Line Chart </a:t>
            </a:r>
            <a:endParaRPr lang="en-US" altLang="en-US" sz="2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 sz="2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X axis   : Quarter Number </a:t>
            </a:r>
            <a:endParaRPr lang="en-US" altLang="en-US" sz="2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 sz="2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Y axis   : Count of Micro market </a:t>
            </a:r>
            <a:endParaRPr lang="en-US" altLang="en-US" sz="2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 sz="2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Legend : Micro market </a:t>
            </a:r>
            <a:endParaRPr lang="en-US" altLang="en-US" sz="2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1" name="Flowchart: Alternate Process 20"/>
          <p:cNvSpPr/>
          <p:nvPr>
            <p:custDataLst>
              <p:tags r:id="rId3"/>
            </p:custDataLst>
          </p:nvPr>
        </p:nvSpPr>
        <p:spPr>
          <a:xfrm>
            <a:off x="476885" y="4832985"/>
            <a:ext cx="1766570" cy="1766570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32" name="Flowchart: Alternate Process 31"/>
          <p:cNvSpPr/>
          <p:nvPr>
            <p:custDataLst>
              <p:tags r:id="rId4"/>
            </p:custDataLst>
          </p:nvPr>
        </p:nvSpPr>
        <p:spPr>
          <a:xfrm>
            <a:off x="467360" y="4832985"/>
            <a:ext cx="1776095" cy="36449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en-US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Top Performer</a:t>
            </a:r>
            <a:endParaRPr lang="en-US" altLang="en-US" sz="1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6" name="Flowchart: Alternate Process 35"/>
          <p:cNvSpPr/>
          <p:nvPr>
            <p:custDataLst>
              <p:tags r:id="rId5"/>
            </p:custDataLst>
          </p:nvPr>
        </p:nvSpPr>
        <p:spPr>
          <a:xfrm>
            <a:off x="9987280" y="4832985"/>
            <a:ext cx="1766570" cy="1766570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37" name="Flowchart: Alternate Process 36"/>
          <p:cNvSpPr/>
          <p:nvPr>
            <p:custDataLst>
              <p:tags r:id="rId6"/>
            </p:custDataLst>
          </p:nvPr>
        </p:nvSpPr>
        <p:spPr>
          <a:xfrm>
            <a:off x="5295265" y="4832985"/>
            <a:ext cx="1766570" cy="1766570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40" name="Flowchart: Alternate Process 39"/>
          <p:cNvSpPr/>
          <p:nvPr>
            <p:custDataLst>
              <p:tags r:id="rId7"/>
            </p:custDataLst>
          </p:nvPr>
        </p:nvSpPr>
        <p:spPr>
          <a:xfrm>
            <a:off x="2886075" y="4832985"/>
            <a:ext cx="1766570" cy="1766570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41" name="Flowchart: Alternate Process 40"/>
          <p:cNvSpPr/>
          <p:nvPr>
            <p:custDataLst>
              <p:tags r:id="rId8"/>
            </p:custDataLst>
          </p:nvPr>
        </p:nvSpPr>
        <p:spPr>
          <a:xfrm>
            <a:off x="7641590" y="4832985"/>
            <a:ext cx="1766570" cy="1766570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33" name="Flowchart: Alternate Process 32"/>
          <p:cNvSpPr/>
          <p:nvPr>
            <p:custDataLst>
              <p:tags r:id="rId9"/>
            </p:custDataLst>
          </p:nvPr>
        </p:nvSpPr>
        <p:spPr>
          <a:xfrm>
            <a:off x="2886075" y="4832985"/>
            <a:ext cx="1774825" cy="36449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en-US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Bottom Performer</a:t>
            </a:r>
            <a:endParaRPr lang="en-US" altLang="en-US" sz="1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4" name="Flowchart: Alternate Process 33"/>
          <p:cNvSpPr/>
          <p:nvPr>
            <p:custDataLst>
              <p:tags r:id="rId10"/>
            </p:custDataLst>
          </p:nvPr>
        </p:nvSpPr>
        <p:spPr>
          <a:xfrm>
            <a:off x="5295265" y="4832985"/>
            <a:ext cx="1767205" cy="36449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en-US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Most Volatile</a:t>
            </a:r>
            <a:endParaRPr lang="en-US" altLang="en-US" sz="1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5" name="Flowchart: Alternate Process 34"/>
          <p:cNvSpPr/>
          <p:nvPr>
            <p:custDataLst>
              <p:tags r:id="rId11"/>
            </p:custDataLst>
          </p:nvPr>
        </p:nvSpPr>
        <p:spPr>
          <a:xfrm>
            <a:off x="7596505" y="4832985"/>
            <a:ext cx="1858010" cy="36449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en-US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Recent Momentum</a:t>
            </a:r>
            <a:endParaRPr lang="en-US" altLang="en-US" sz="1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2" name="Flowchart: Alternate Process 41"/>
          <p:cNvSpPr/>
          <p:nvPr>
            <p:custDataLst>
              <p:tags r:id="rId12"/>
            </p:custDataLst>
          </p:nvPr>
        </p:nvSpPr>
        <p:spPr>
          <a:xfrm>
            <a:off x="9989185" y="4832985"/>
            <a:ext cx="1764665" cy="36449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en-US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Most Stable</a:t>
            </a:r>
            <a:endParaRPr lang="en-US" altLang="en-US" sz="1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3" name="Flowchart: Alternate Process 42"/>
          <p:cNvSpPr/>
          <p:nvPr>
            <p:custDataLst>
              <p:tags r:id="rId13"/>
            </p:custDataLst>
          </p:nvPr>
        </p:nvSpPr>
        <p:spPr>
          <a:xfrm>
            <a:off x="467360" y="5197475"/>
            <a:ext cx="1776095" cy="140208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r>
              <a:rPr lang="en-US" alt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Jayanagar </a:t>
            </a:r>
            <a:r>
              <a:rPr lang="en-US" alt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leads in overall sales volume.</a:t>
            </a: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Highest Total Revenue: </a:t>
            </a:r>
            <a:r>
              <a:rPr lang="en-US" alt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80,732.9Cr</a:t>
            </a: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4" name="Flowchart: Alternate Process 43"/>
          <p:cNvSpPr/>
          <p:nvPr>
            <p:custDataLst>
              <p:tags r:id="rId14"/>
            </p:custDataLst>
          </p:nvPr>
        </p:nvSpPr>
        <p:spPr>
          <a:xfrm>
            <a:off x="2880995" y="5197475"/>
            <a:ext cx="1835150" cy="140208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r>
              <a:rPr lang="en-US" alt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Koramangala </a:t>
            </a:r>
            <a:r>
              <a:rPr lang="en-US" alt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generates the lowest total revenue.</a:t>
            </a:r>
            <a:r>
              <a:rPr lang="en-US" alt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	</a:t>
            </a:r>
            <a:endParaRPr lang="en-US" altLang="en-US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Lowest Total Revenue:</a:t>
            </a:r>
            <a:r>
              <a:rPr lang="en-US" alt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77,073.5Cr</a:t>
            </a: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5" name="Flowchart: Alternate Process 44"/>
          <p:cNvSpPr/>
          <p:nvPr>
            <p:custDataLst>
              <p:tags r:id="rId15"/>
            </p:custDataLst>
          </p:nvPr>
        </p:nvSpPr>
        <p:spPr>
          <a:xfrm>
            <a:off x="5225415" y="5197475"/>
            <a:ext cx="1835150" cy="140208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7" name="Flowchart: Alternate Process 46"/>
          <p:cNvSpPr/>
          <p:nvPr>
            <p:custDataLst>
              <p:tags r:id="rId16"/>
            </p:custDataLst>
          </p:nvPr>
        </p:nvSpPr>
        <p:spPr>
          <a:xfrm>
            <a:off x="5233670" y="5197475"/>
            <a:ext cx="1835150" cy="140208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r>
              <a:rPr lang="en-US" alt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Hebbal</a:t>
            </a:r>
            <a:r>
              <a:rPr lang="en-US" alt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shows the largest quarter-over-quarter swing.</a:t>
            </a: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	</a:t>
            </a:r>
            <a:endParaRPr lang="en-US" altLang="en-US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Q2 Peak</a:t>
            </a:r>
            <a:r>
              <a:rPr lang="en-US" alt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(20,588.6) → </a:t>
            </a:r>
            <a:r>
              <a:rPr lang="en-US" alt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Q3 Low</a:t>
            </a:r>
            <a:r>
              <a:rPr lang="en-US" alt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(18,630.3)</a:t>
            </a: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8" name="Flowchart: Alternate Process 47"/>
          <p:cNvSpPr/>
          <p:nvPr>
            <p:custDataLst>
              <p:tags r:id="rId17"/>
            </p:custDataLst>
          </p:nvPr>
        </p:nvSpPr>
        <p:spPr>
          <a:xfrm>
            <a:off x="7586345" y="5197475"/>
            <a:ext cx="1835150" cy="140208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r>
              <a:rPr lang="en-US" alt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Bannerghatta Road </a:t>
            </a:r>
            <a:r>
              <a:rPr lang="en-US" alt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dominated the most recent quarter.</a:t>
            </a: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	</a:t>
            </a:r>
            <a:endParaRPr lang="en-US" altLang="en-US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Highest Q4 Revenue: </a:t>
            </a:r>
            <a:r>
              <a:rPr lang="en-US" alt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20,317.9Cr</a:t>
            </a: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9" name="Flowchart: Alternate Process 48"/>
          <p:cNvSpPr/>
          <p:nvPr>
            <p:custDataLst>
              <p:tags r:id="rId18"/>
            </p:custDataLst>
          </p:nvPr>
        </p:nvSpPr>
        <p:spPr>
          <a:xfrm>
            <a:off x="9939020" y="5197475"/>
            <a:ext cx="1835150" cy="140208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r>
              <a:rPr lang="en-US" alt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Electronic City </a:t>
            </a:r>
            <a:r>
              <a:rPr lang="en-US" alt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provides the most consistent performance.</a:t>
            </a:r>
            <a:r>
              <a:rPr lang="en-US" alt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	</a:t>
            </a:r>
            <a:endParaRPr lang="en-US" altLang="en-US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Lowest Revenue Range </a:t>
            </a:r>
            <a:r>
              <a:rPr lang="en-US" alt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(≈19,400–19,900Cr)</a:t>
            </a: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50" name="Flowchart: Alternate Process 49"/>
          <p:cNvSpPr/>
          <p:nvPr>
            <p:custDataLst>
              <p:tags r:id="rId19"/>
            </p:custDataLst>
          </p:nvPr>
        </p:nvSpPr>
        <p:spPr>
          <a:xfrm>
            <a:off x="8676640" y="977900"/>
            <a:ext cx="1767205" cy="36449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Insights</a:t>
            </a:r>
            <a:endParaRPr lang="en-US" altLang="en-US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" name="Title 5"/>
          <p:cNvSpPr>
            <a:spLocks noGrp="1"/>
          </p:cNvSpPr>
          <p:nvPr/>
        </p:nvSpPr>
        <p:spPr>
          <a:xfrm>
            <a:off x="402590" y="129858"/>
            <a:ext cx="10972800" cy="1143000"/>
          </a:xfrm>
          <a:prstGeom prst="rect">
            <a:avLst/>
          </a:prstGeom>
          <a:noFill/>
          <a:ln w="9525">
            <a:noFill/>
          </a:ln>
          <a:effectLst>
            <a:outerShdw blurRad="50800" dist="50800" dir="456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en-US" altLang="en-US" sz="4400" b="1" i="0" u="none" strike="noStrike" kern="1200" cap="none" spc="0" normalizeH="0" baseline="0" noProof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/>
            <a:r>
              <a:rPr lang="en-US" altLang="en-US" sz="28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Builder Performance</a:t>
            </a:r>
            <a:endParaRPr lang="en-US" altLang="en-US" sz="28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Flowchart: Alternate Process 19"/>
          <p:cNvSpPr/>
          <p:nvPr>
            <p:custDataLst>
              <p:tags r:id="rId1"/>
            </p:custDataLst>
          </p:nvPr>
        </p:nvSpPr>
        <p:spPr>
          <a:xfrm>
            <a:off x="7745095" y="1403985"/>
            <a:ext cx="4201795" cy="2691130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r>
              <a:rPr lang="en-US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Chart : Stacked Bar Chart </a:t>
            </a:r>
            <a:endParaRPr lang="en-US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X axis : Sum of ticket price </a:t>
            </a:r>
            <a:endParaRPr lang="en-US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Y axis : Developer Name </a:t>
            </a:r>
            <a:endParaRPr lang="en-US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Legend : Quarter Number </a:t>
            </a:r>
            <a:endParaRPr lang="en-US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Tool tips: Average of Ticket Price </a:t>
            </a:r>
            <a:endParaRPr lang="en-US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1" name="Flowchart: Alternate Process 20"/>
          <p:cNvSpPr/>
          <p:nvPr>
            <p:custDataLst>
              <p:tags r:id="rId2"/>
            </p:custDataLst>
          </p:nvPr>
        </p:nvSpPr>
        <p:spPr>
          <a:xfrm>
            <a:off x="476885" y="4832985"/>
            <a:ext cx="1766570" cy="1766570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32" name="Flowchart: Alternate Process 31"/>
          <p:cNvSpPr/>
          <p:nvPr>
            <p:custDataLst>
              <p:tags r:id="rId3"/>
            </p:custDataLst>
          </p:nvPr>
        </p:nvSpPr>
        <p:spPr>
          <a:xfrm>
            <a:off x="467360" y="4832985"/>
            <a:ext cx="1776095" cy="36449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en-US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Top Performer</a:t>
            </a:r>
            <a:endParaRPr lang="en-US" altLang="en-US" sz="1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6" name="Flowchart: Alternate Process 35"/>
          <p:cNvSpPr/>
          <p:nvPr>
            <p:custDataLst>
              <p:tags r:id="rId4"/>
            </p:custDataLst>
          </p:nvPr>
        </p:nvSpPr>
        <p:spPr>
          <a:xfrm>
            <a:off x="9987280" y="4832985"/>
            <a:ext cx="1766570" cy="1766570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37" name="Flowchart: Alternate Process 36"/>
          <p:cNvSpPr/>
          <p:nvPr>
            <p:custDataLst>
              <p:tags r:id="rId5"/>
            </p:custDataLst>
          </p:nvPr>
        </p:nvSpPr>
        <p:spPr>
          <a:xfrm>
            <a:off x="5295265" y="4832985"/>
            <a:ext cx="1766570" cy="1766570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40" name="Flowchart: Alternate Process 39"/>
          <p:cNvSpPr/>
          <p:nvPr>
            <p:custDataLst>
              <p:tags r:id="rId6"/>
            </p:custDataLst>
          </p:nvPr>
        </p:nvSpPr>
        <p:spPr>
          <a:xfrm>
            <a:off x="2886075" y="4832985"/>
            <a:ext cx="1766570" cy="1766570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41" name="Flowchart: Alternate Process 40"/>
          <p:cNvSpPr/>
          <p:nvPr>
            <p:custDataLst>
              <p:tags r:id="rId7"/>
            </p:custDataLst>
          </p:nvPr>
        </p:nvSpPr>
        <p:spPr>
          <a:xfrm>
            <a:off x="7641590" y="4832985"/>
            <a:ext cx="1766570" cy="1766570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33" name="Flowchart: Alternate Process 32"/>
          <p:cNvSpPr/>
          <p:nvPr>
            <p:custDataLst>
              <p:tags r:id="rId8"/>
            </p:custDataLst>
          </p:nvPr>
        </p:nvSpPr>
        <p:spPr>
          <a:xfrm>
            <a:off x="2886075" y="4832985"/>
            <a:ext cx="1774825" cy="36449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en-US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Bottom Performer</a:t>
            </a:r>
            <a:endParaRPr lang="en-US" altLang="en-US" sz="1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4" name="Flowchart: Alternate Process 33"/>
          <p:cNvSpPr/>
          <p:nvPr>
            <p:custDataLst>
              <p:tags r:id="rId9"/>
            </p:custDataLst>
          </p:nvPr>
        </p:nvSpPr>
        <p:spPr>
          <a:xfrm>
            <a:off x="5295265" y="4832985"/>
            <a:ext cx="1767205" cy="36449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en-US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Most Costly </a:t>
            </a:r>
            <a:endParaRPr lang="en-US" altLang="en-US" sz="1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5" name="Flowchart: Alternate Process 34"/>
          <p:cNvSpPr/>
          <p:nvPr>
            <p:custDataLst>
              <p:tags r:id="rId10"/>
            </p:custDataLst>
          </p:nvPr>
        </p:nvSpPr>
        <p:spPr>
          <a:xfrm>
            <a:off x="7596505" y="4832985"/>
            <a:ext cx="1858010" cy="36449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en-US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Recent Momentum</a:t>
            </a:r>
            <a:endParaRPr lang="en-US" altLang="en-US" sz="1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2" name="Flowchart: Alternate Process 41"/>
          <p:cNvSpPr/>
          <p:nvPr>
            <p:custDataLst>
              <p:tags r:id="rId11"/>
            </p:custDataLst>
          </p:nvPr>
        </p:nvSpPr>
        <p:spPr>
          <a:xfrm>
            <a:off x="9989185" y="4832985"/>
            <a:ext cx="1764665" cy="36449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en-US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Most Stable</a:t>
            </a:r>
            <a:endParaRPr lang="en-US" altLang="en-US" sz="1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3" name="Flowchart: Alternate Process 42"/>
          <p:cNvSpPr/>
          <p:nvPr>
            <p:custDataLst>
              <p:tags r:id="rId12"/>
            </p:custDataLst>
          </p:nvPr>
        </p:nvSpPr>
        <p:spPr>
          <a:xfrm>
            <a:off x="475615" y="5015230"/>
            <a:ext cx="1776095" cy="140208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Prestige </a:t>
            </a: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Highest overall sales revenue (117.0KCr).</a:t>
            </a: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4" name="Flowchart: Alternate Process 43"/>
          <p:cNvSpPr/>
          <p:nvPr>
            <p:custDataLst>
              <p:tags r:id="rId13"/>
            </p:custDataLst>
          </p:nvPr>
        </p:nvSpPr>
        <p:spPr>
          <a:xfrm>
            <a:off x="2880995" y="5015230"/>
            <a:ext cx="1835150" cy="140208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Tata Housing	</a:t>
            </a:r>
            <a:endParaRPr lang="en-US" altLang="en-US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Lowest overall sales revenue (112.8KCr).</a:t>
            </a: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5" name="Flowchart: Alternate Process 44"/>
          <p:cNvSpPr/>
          <p:nvPr>
            <p:custDataLst>
              <p:tags r:id="rId14"/>
            </p:custDataLst>
          </p:nvPr>
        </p:nvSpPr>
        <p:spPr>
          <a:xfrm>
            <a:off x="5225415" y="5197475"/>
            <a:ext cx="1835150" cy="140208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7" name="Flowchart: Alternate Process 46"/>
          <p:cNvSpPr/>
          <p:nvPr>
            <p:custDataLst>
              <p:tags r:id="rId15"/>
            </p:custDataLst>
          </p:nvPr>
        </p:nvSpPr>
        <p:spPr>
          <a:xfrm>
            <a:off x="5233670" y="5015230"/>
            <a:ext cx="1835150" cy="140208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 altLang="en-US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Sobha	</a:t>
            </a:r>
            <a:endParaRPr lang="en-US" altLang="en-US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ctr">
              <a:buClrTx/>
              <a:buSzTx/>
              <a:buFontTx/>
            </a:pPr>
            <a:endParaRPr lang="en-US" altLang="en-US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Highest Average Ticket Price (focus on premium projects).</a:t>
            </a: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8" name="Flowchart: Alternate Process 47"/>
          <p:cNvSpPr/>
          <p:nvPr>
            <p:custDataLst>
              <p:tags r:id="rId16"/>
            </p:custDataLst>
          </p:nvPr>
        </p:nvSpPr>
        <p:spPr>
          <a:xfrm>
            <a:off x="7586345" y="5015230"/>
            <a:ext cx="1870710" cy="140208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SNN Raj		</a:t>
            </a:r>
            <a:endParaRPr lang="en-US" altLang="en-US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Lowest Average Ticket Price</a:t>
            </a: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9" name="Flowchart: Alternate Process 48"/>
          <p:cNvSpPr/>
          <p:nvPr>
            <p:custDataLst>
              <p:tags r:id="rId17"/>
            </p:custDataLst>
          </p:nvPr>
        </p:nvSpPr>
        <p:spPr>
          <a:xfrm>
            <a:off x="9939020" y="5015230"/>
            <a:ext cx="1835150" cy="140208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1" algn="l">
              <a:buClrTx/>
              <a:buSzTx/>
              <a:buFontTx/>
            </a:pPr>
            <a:endParaRPr lang="en-US" altLang="en-US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 algn="l">
              <a:buClrTx/>
              <a:buSzTx/>
              <a:buFontTx/>
            </a:pPr>
            <a:r>
              <a:rPr lang="en-US" alt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Prestige</a:t>
            </a:r>
            <a:endParaRPr lang="en-US" altLang="en-US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Highly stable quarterly sales across Q1, Q2, Q3, and Q4.</a:t>
            </a: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50" name="Flowchart: Alternate Process 49"/>
          <p:cNvSpPr/>
          <p:nvPr>
            <p:custDataLst>
              <p:tags r:id="rId18"/>
            </p:custDataLst>
          </p:nvPr>
        </p:nvSpPr>
        <p:spPr>
          <a:xfrm>
            <a:off x="8676640" y="977900"/>
            <a:ext cx="1767205" cy="36449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Insights</a:t>
            </a:r>
            <a:endParaRPr lang="en-US" altLang="en-US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2" name="Picture 1" descr="2"/>
          <p:cNvPicPr/>
          <p:nvPr/>
        </p:nvPicPr>
        <p:blipFill>
          <a:blip r:embed="rId19"/>
          <a:stretch>
            <a:fillRect/>
          </a:stretch>
        </p:blipFill>
        <p:spPr>
          <a:xfrm>
            <a:off x="476885" y="1078865"/>
            <a:ext cx="6854400" cy="3340735"/>
          </a:xfrm>
          <a:prstGeom prst="roundRect">
            <a:avLst/>
          </a:prstGeom>
        </p:spPr>
      </p:pic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" name="Title 5"/>
          <p:cNvSpPr>
            <a:spLocks noGrp="1"/>
          </p:cNvSpPr>
          <p:nvPr/>
        </p:nvSpPr>
        <p:spPr>
          <a:xfrm>
            <a:off x="402590" y="129858"/>
            <a:ext cx="10972800" cy="1143000"/>
          </a:xfrm>
          <a:prstGeom prst="rect">
            <a:avLst/>
          </a:prstGeom>
          <a:noFill/>
          <a:ln w="9525">
            <a:noFill/>
          </a:ln>
          <a:effectLst>
            <a:outerShdw blurRad="50800" dist="50800" dir="456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en-US" altLang="en-US" sz="4400" b="1" i="0" u="none" strike="noStrike" kern="1200" cap="none" spc="0" normalizeH="0" baseline="0" noProof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/>
            <a:r>
              <a:rPr lang="en-US" altLang="en-US" sz="28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Amenity Impact</a:t>
            </a:r>
            <a:endParaRPr lang="en-US" altLang="en-US" sz="28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Flowchart: Alternate Process 19"/>
          <p:cNvSpPr/>
          <p:nvPr>
            <p:custDataLst>
              <p:tags r:id="rId1"/>
            </p:custDataLst>
          </p:nvPr>
        </p:nvSpPr>
        <p:spPr>
          <a:xfrm>
            <a:off x="7745095" y="1403985"/>
            <a:ext cx="4201795" cy="3014980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endParaRPr lang="en-US" alt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Chart    : Scatter Chart </a:t>
            </a:r>
            <a:endParaRPr lang="en-US" alt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X axis   : Amenity Score </a:t>
            </a:r>
            <a:endParaRPr lang="en-US" alt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Y axis   : Booking success rate</a:t>
            </a:r>
            <a:endParaRPr lang="en-US" alt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en-US" alt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Legend : Possession Status</a:t>
            </a:r>
            <a:endParaRPr lang="en-US" alt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en-US" alt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Size      : Count of Project Name</a:t>
            </a:r>
            <a:endParaRPr lang="en-US" alt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en-US" alt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Tool tips: Total Revenue and </a:t>
            </a:r>
            <a:endParaRPr lang="en-US" alt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Count of Project Name </a:t>
            </a:r>
            <a:endParaRPr lang="en-US" alt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5" name="Flowchart: Alternate Process 44"/>
          <p:cNvSpPr/>
          <p:nvPr>
            <p:custDataLst>
              <p:tags r:id="rId2"/>
            </p:custDataLst>
          </p:nvPr>
        </p:nvSpPr>
        <p:spPr>
          <a:xfrm>
            <a:off x="5225415" y="5197475"/>
            <a:ext cx="1835150" cy="140208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50" name="Flowchart: Alternate Process 49"/>
          <p:cNvSpPr/>
          <p:nvPr>
            <p:custDataLst>
              <p:tags r:id="rId3"/>
            </p:custDataLst>
          </p:nvPr>
        </p:nvSpPr>
        <p:spPr>
          <a:xfrm>
            <a:off x="8676640" y="977900"/>
            <a:ext cx="1767205" cy="36449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Insights</a:t>
            </a:r>
            <a:endParaRPr lang="en-US" altLang="en-US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3" name="Picture 2" descr="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590" y="1078865"/>
            <a:ext cx="6885305" cy="3340100"/>
          </a:xfrm>
          <a:prstGeom prst="roundRect">
            <a:avLst/>
          </a:prstGeom>
        </p:spPr>
      </p:pic>
      <p:sp>
        <p:nvSpPr>
          <p:cNvPr id="6" name="Flowchart: Alternate Process 5"/>
          <p:cNvSpPr/>
          <p:nvPr>
            <p:custDataLst>
              <p:tags r:id="rId5"/>
            </p:custDataLst>
          </p:nvPr>
        </p:nvSpPr>
        <p:spPr>
          <a:xfrm>
            <a:off x="6414770" y="4832985"/>
            <a:ext cx="5532120" cy="1766570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Suffice</a:t>
            </a:r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Top booking success occurs with mid-range scores.</a:t>
            </a: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Flowchart: Alternate Process 6"/>
          <p:cNvSpPr/>
          <p:nvPr>
            <p:custDataLst>
              <p:tags r:id="rId6"/>
            </p:custDataLst>
          </p:nvPr>
        </p:nvSpPr>
        <p:spPr>
          <a:xfrm>
            <a:off x="402590" y="4832985"/>
            <a:ext cx="5516880" cy="1766570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 altLang="en-US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Success rates vary widely despite narrow amenity scores.</a:t>
            </a:r>
            <a:endParaRPr lang="en-US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ctr">
              <a:buClrTx/>
              <a:buSzTx/>
              <a:buFontTx/>
            </a:pP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2" name="Flowchart: Alternate Process 31"/>
          <p:cNvSpPr/>
          <p:nvPr>
            <p:custDataLst>
              <p:tags r:id="rId7"/>
            </p:custDataLst>
          </p:nvPr>
        </p:nvSpPr>
        <p:spPr>
          <a:xfrm>
            <a:off x="575310" y="4933950"/>
            <a:ext cx="5475605" cy="36449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No Amenity Correlation</a:t>
            </a:r>
            <a:endParaRPr lang="en-US" altLang="en-US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Flowchart: Alternate Process 7"/>
          <p:cNvSpPr/>
          <p:nvPr>
            <p:custDataLst>
              <p:tags r:id="rId8"/>
            </p:custDataLst>
          </p:nvPr>
        </p:nvSpPr>
        <p:spPr>
          <a:xfrm>
            <a:off x="6471285" y="4933950"/>
            <a:ext cx="5475605" cy="36449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Average Amenities</a:t>
            </a:r>
            <a:endParaRPr lang="en-US" altLang="en-US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Flowchart: Alternate Process 7"/>
          <p:cNvSpPr/>
          <p:nvPr>
            <p:custDataLst>
              <p:tags r:id="rId1"/>
            </p:custDataLst>
          </p:nvPr>
        </p:nvSpPr>
        <p:spPr>
          <a:xfrm>
            <a:off x="9446895" y="4832985"/>
            <a:ext cx="2327275" cy="1766570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endParaRPr lang="en-US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Sarjapur Road</a:t>
            </a:r>
            <a:endParaRPr lang="en-US" altLang="en-US" sz="1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41,717.51Cr</a:t>
            </a:r>
            <a:endParaRPr lang="en-US" altLang="en-US" sz="1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Highest potential revenue lost due to failed transactions (Flag=0).	</a:t>
            </a:r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6" name="Title 5"/>
          <p:cNvSpPr>
            <a:spLocks noGrp="1"/>
          </p:cNvSpPr>
          <p:nvPr/>
        </p:nvSpPr>
        <p:spPr>
          <a:xfrm>
            <a:off x="402590" y="129858"/>
            <a:ext cx="10972800" cy="1143000"/>
          </a:xfrm>
          <a:prstGeom prst="rect">
            <a:avLst/>
          </a:prstGeom>
          <a:noFill/>
          <a:ln w="9525">
            <a:noFill/>
          </a:ln>
          <a:effectLst>
            <a:outerShdw blurRad="50800" dist="50800" dir="456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en-US" altLang="en-US" sz="4400" b="1" i="0" u="none" strike="noStrike" kern="1200" cap="none" spc="0" normalizeH="0" baseline="0" noProof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/>
            <a:r>
              <a:rPr lang="en-US" altLang="en-US" sz="28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Booking Conversion</a:t>
            </a:r>
            <a:endParaRPr lang="en-US" altLang="en-US" sz="28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Flowchart: Alternate Process 19"/>
          <p:cNvSpPr/>
          <p:nvPr>
            <p:custDataLst>
              <p:tags r:id="rId2"/>
            </p:custDataLst>
          </p:nvPr>
        </p:nvSpPr>
        <p:spPr>
          <a:xfrm>
            <a:off x="7745095" y="1403985"/>
            <a:ext cx="4020185" cy="3014980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endParaRPr lang="en-US" alt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Chart : Stacked Column Chart</a:t>
            </a:r>
            <a:endParaRPr lang="en-US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en-US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X axis : Micro_Market </a:t>
            </a:r>
            <a:endParaRPr lang="en-US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Y axis : Count of Property_ID</a:t>
            </a:r>
            <a:endParaRPr lang="en-US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en-US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Legend : booking_Flag</a:t>
            </a:r>
            <a:endParaRPr lang="en-US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en-US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Tool tips: Total_Revenue </a:t>
            </a:r>
            <a:endParaRPr lang="en-US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5" name="Flowchart: Alternate Process 44"/>
          <p:cNvSpPr/>
          <p:nvPr>
            <p:custDataLst>
              <p:tags r:id="rId3"/>
            </p:custDataLst>
          </p:nvPr>
        </p:nvSpPr>
        <p:spPr>
          <a:xfrm>
            <a:off x="5225415" y="5197475"/>
            <a:ext cx="1835150" cy="140208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50" name="Flowchart: Alternate Process 49"/>
          <p:cNvSpPr/>
          <p:nvPr>
            <p:custDataLst>
              <p:tags r:id="rId4"/>
            </p:custDataLst>
          </p:nvPr>
        </p:nvSpPr>
        <p:spPr>
          <a:xfrm>
            <a:off x="8676640" y="977900"/>
            <a:ext cx="1767205" cy="36449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Insights</a:t>
            </a:r>
            <a:endParaRPr lang="en-US" altLang="en-US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2" name="Picture 1" descr="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590" y="1079500"/>
            <a:ext cx="6885305" cy="3339465"/>
          </a:xfrm>
          <a:prstGeom prst="roundRect">
            <a:avLst/>
          </a:prstGeom>
        </p:spPr>
      </p:pic>
      <p:sp>
        <p:nvSpPr>
          <p:cNvPr id="21" name="Flowchart: Alternate Process 20"/>
          <p:cNvSpPr/>
          <p:nvPr>
            <p:custDataLst>
              <p:tags r:id="rId6"/>
            </p:custDataLst>
          </p:nvPr>
        </p:nvSpPr>
        <p:spPr>
          <a:xfrm>
            <a:off x="402590" y="4832985"/>
            <a:ext cx="2409190" cy="1766570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endParaRPr lang="en-US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Kanakapura Road -</a:t>
            </a:r>
            <a:r>
              <a:rPr lang="en-US" altLang="en-US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51.29%</a:t>
            </a:r>
            <a:endParaRPr lang="en-US" altLang="en-US" sz="1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Most efficient at converting leads into successful bookings.</a:t>
            </a:r>
            <a:endParaRPr lang="en-US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0" name="Flowchart: Alternate Process 39"/>
          <p:cNvSpPr/>
          <p:nvPr>
            <p:custDataLst>
              <p:tags r:id="rId7"/>
            </p:custDataLst>
          </p:nvPr>
        </p:nvSpPr>
        <p:spPr>
          <a:xfrm>
            <a:off x="3431540" y="4832985"/>
            <a:ext cx="2387600" cy="1766570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endParaRPr lang="en-US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Yelahanka - 48.89%</a:t>
            </a:r>
            <a:endParaRPr lang="en-US" altLang="en-US" sz="1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Lowest conversion efficiency, indicating the highest rate of failed transactions.	</a:t>
            </a:r>
            <a:endParaRPr lang="en-US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7" name="Flowchart: Alternate Process 36"/>
          <p:cNvSpPr/>
          <p:nvPr>
            <p:custDataLst>
              <p:tags r:id="rId8"/>
            </p:custDataLst>
          </p:nvPr>
        </p:nvSpPr>
        <p:spPr>
          <a:xfrm>
            <a:off x="6520815" y="4832985"/>
            <a:ext cx="2327275" cy="1766570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endParaRPr lang="en-US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 sz="1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JP Nagar - 3,265 Bookings</a:t>
            </a:r>
            <a:endParaRPr lang="en-US" altLang="en-US" sz="1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Market generating the highest absolute number of successful bookings.		</a:t>
            </a:r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2" name="Flowchart: Alternate Process 31"/>
          <p:cNvSpPr/>
          <p:nvPr>
            <p:custDataLst>
              <p:tags r:id="rId9"/>
            </p:custDataLst>
          </p:nvPr>
        </p:nvSpPr>
        <p:spPr>
          <a:xfrm>
            <a:off x="467360" y="4832985"/>
            <a:ext cx="2418080" cy="640715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en-US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Highest Conversion Rate	</a:t>
            </a:r>
            <a:endParaRPr lang="en-US" altLang="en-US" sz="1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" name="Flowchart: Alternate Process 3"/>
          <p:cNvSpPr/>
          <p:nvPr>
            <p:custDataLst>
              <p:tags r:id="rId10"/>
            </p:custDataLst>
          </p:nvPr>
        </p:nvSpPr>
        <p:spPr>
          <a:xfrm>
            <a:off x="3534410" y="4718685"/>
            <a:ext cx="2387600" cy="640715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en-US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Lowest Conversion Rate</a:t>
            </a:r>
            <a:endParaRPr lang="en-US" altLang="en-US" sz="1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5" name="Flowchart: Alternate Process 4"/>
          <p:cNvSpPr/>
          <p:nvPr>
            <p:custDataLst>
              <p:tags r:id="rId11"/>
            </p:custDataLst>
          </p:nvPr>
        </p:nvSpPr>
        <p:spPr>
          <a:xfrm>
            <a:off x="6542405" y="4690110"/>
            <a:ext cx="2427605" cy="640715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en-US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Highest Success Volume</a:t>
            </a:r>
            <a:endParaRPr lang="en-US" altLang="en-US" sz="1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" name="Flowchart: Alternate Process 5"/>
          <p:cNvSpPr/>
          <p:nvPr>
            <p:custDataLst>
              <p:tags r:id="rId12"/>
            </p:custDataLst>
          </p:nvPr>
        </p:nvSpPr>
        <p:spPr>
          <a:xfrm>
            <a:off x="9438005" y="4785360"/>
            <a:ext cx="2317750" cy="640715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en-US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Highest Unsuccessful Revenue</a:t>
            </a:r>
            <a:endParaRPr lang="en-US" altLang="en-US" sz="1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Flowchart: Alternate Process 7"/>
          <p:cNvSpPr/>
          <p:nvPr>
            <p:custDataLst>
              <p:tags r:id="rId1"/>
            </p:custDataLst>
          </p:nvPr>
        </p:nvSpPr>
        <p:spPr>
          <a:xfrm>
            <a:off x="9446895" y="4833620"/>
            <a:ext cx="2327275" cy="176593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endParaRPr lang="en-US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Demand is nearly perfectly distributed across the three luxury segments (3BHK, 4BHK, 5BHK+), with each segment accounting for roughly one-third of the 	market.	</a:t>
            </a: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6" name="Title 5"/>
          <p:cNvSpPr>
            <a:spLocks noGrp="1"/>
          </p:cNvSpPr>
          <p:nvPr/>
        </p:nvSpPr>
        <p:spPr>
          <a:xfrm>
            <a:off x="402590" y="129858"/>
            <a:ext cx="10972800" cy="1143000"/>
          </a:xfrm>
          <a:prstGeom prst="rect">
            <a:avLst/>
          </a:prstGeom>
          <a:noFill/>
          <a:ln w="9525">
            <a:noFill/>
          </a:ln>
          <a:effectLst>
            <a:outerShdw blurRad="50800" dist="50800" dir="456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en-US" altLang="en-US" sz="4400" b="1" i="0" u="none" strike="noStrike" kern="1200" cap="none" spc="0" normalizeH="0" baseline="0" noProof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/>
            <a:r>
              <a:rPr lang="en-US" altLang="en-US" sz="28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Configuration Demand</a:t>
            </a:r>
            <a:endParaRPr lang="en-US" altLang="en-US" sz="28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Flowchart: Alternate Process 19"/>
          <p:cNvSpPr/>
          <p:nvPr>
            <p:custDataLst>
              <p:tags r:id="rId2"/>
            </p:custDataLst>
          </p:nvPr>
        </p:nvSpPr>
        <p:spPr>
          <a:xfrm>
            <a:off x="7745095" y="1403985"/>
            <a:ext cx="4020185" cy="3014980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r>
              <a:rPr lang="en-US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Chart : Donut Chart </a:t>
            </a:r>
            <a:endParaRPr lang="en-US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Legend : booking_Flag </a:t>
            </a:r>
            <a:endParaRPr lang="en-US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Value : Count of Booking_Flag </a:t>
            </a:r>
            <a:endParaRPr lang="en-US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Details: Quarter_Number </a:t>
            </a:r>
            <a:endParaRPr lang="en-US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Tool tips: Total_Revenue </a:t>
            </a:r>
            <a:endParaRPr lang="en-US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5" name="Flowchart: Alternate Process 44"/>
          <p:cNvSpPr/>
          <p:nvPr>
            <p:custDataLst>
              <p:tags r:id="rId3"/>
            </p:custDataLst>
          </p:nvPr>
        </p:nvSpPr>
        <p:spPr>
          <a:xfrm>
            <a:off x="5225415" y="5197475"/>
            <a:ext cx="1835150" cy="140208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50" name="Flowchart: Alternate Process 49"/>
          <p:cNvSpPr/>
          <p:nvPr>
            <p:custDataLst>
              <p:tags r:id="rId4"/>
            </p:custDataLst>
          </p:nvPr>
        </p:nvSpPr>
        <p:spPr>
          <a:xfrm>
            <a:off x="8676640" y="977900"/>
            <a:ext cx="1767205" cy="36449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Insights</a:t>
            </a:r>
            <a:endParaRPr lang="en-US" altLang="en-US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1" name="Flowchart: Alternate Process 20"/>
          <p:cNvSpPr/>
          <p:nvPr>
            <p:custDataLst>
              <p:tags r:id="rId5"/>
            </p:custDataLst>
          </p:nvPr>
        </p:nvSpPr>
        <p:spPr>
          <a:xfrm>
            <a:off x="402590" y="4833620"/>
            <a:ext cx="2409190" cy="1766570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endParaRPr lang="en-US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5BHK+ (Orange)</a:t>
            </a:r>
            <a:endParaRPr lang="en-US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33.88K (33,880)</a:t>
            </a:r>
            <a:endParaRPr lang="en-US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33.54% of configuration</a:t>
            </a:r>
            <a:endParaRPr lang="en-US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0" name="Flowchart: Alternate Process 39"/>
          <p:cNvSpPr/>
          <p:nvPr>
            <p:custDataLst>
              <p:tags r:id="rId6"/>
            </p:custDataLst>
          </p:nvPr>
        </p:nvSpPr>
        <p:spPr>
          <a:xfrm>
            <a:off x="3453765" y="4832985"/>
            <a:ext cx="2387600" cy="1766570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endParaRPr lang="en-US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3BHK (Bright Blue) </a:t>
            </a:r>
            <a:endParaRPr lang="en-US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33.73K (33,730)	 </a:t>
            </a:r>
            <a:endParaRPr lang="en-US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33.40%	</a:t>
            </a:r>
            <a:endParaRPr lang="en-US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7" name="Flowchart: Alternate Process 36"/>
          <p:cNvSpPr/>
          <p:nvPr>
            <p:custDataLst>
              <p:tags r:id="rId7"/>
            </p:custDataLst>
          </p:nvPr>
        </p:nvSpPr>
        <p:spPr>
          <a:xfrm>
            <a:off x="6523990" y="4832985"/>
            <a:ext cx="2327275" cy="1766570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indent="457200" algn="l">
              <a:buClrTx/>
              <a:buSzTx/>
              <a:buFontTx/>
            </a:pPr>
            <a:endParaRPr lang="en-US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4BHK (Dark Blue)</a:t>
            </a:r>
            <a:endParaRPr lang="en-US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33.39K (33,390) </a:t>
            </a:r>
            <a:endParaRPr lang="en-US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33.06%		</a:t>
            </a:r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2" name="Flowchart: Alternate Process 31"/>
          <p:cNvSpPr/>
          <p:nvPr>
            <p:custDataLst>
              <p:tags r:id="rId8"/>
            </p:custDataLst>
          </p:nvPr>
        </p:nvSpPr>
        <p:spPr>
          <a:xfrm>
            <a:off x="467360" y="4832985"/>
            <a:ext cx="2418080" cy="36449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en-US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Top Demanded</a:t>
            </a:r>
            <a:endParaRPr lang="en-US" altLang="en-US" sz="1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" name="Flowchart: Alternate Process 5"/>
          <p:cNvSpPr/>
          <p:nvPr>
            <p:custDataLst>
              <p:tags r:id="rId9"/>
            </p:custDataLst>
          </p:nvPr>
        </p:nvSpPr>
        <p:spPr>
          <a:xfrm>
            <a:off x="9438005" y="4832985"/>
            <a:ext cx="2317750" cy="36449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en-US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Extreme Market Balance</a:t>
            </a:r>
            <a:endParaRPr lang="en-US" altLang="en-US" sz="1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3" name="Picture 2" descr="5"/>
          <p:cNvPicPr>
            <a:picLocks noChangeAspect="1"/>
          </p:cNvPicPr>
          <p:nvPr/>
        </p:nvPicPr>
        <p:blipFill>
          <a:blip r:embed="rId10"/>
          <a:srcRect l="15703" t="-57" r="15556"/>
          <a:stretch>
            <a:fillRect/>
          </a:stretch>
        </p:blipFill>
        <p:spPr>
          <a:xfrm>
            <a:off x="403225" y="1071245"/>
            <a:ext cx="6884670" cy="3348355"/>
          </a:xfrm>
          <a:prstGeom prst="roundRect">
            <a:avLst/>
          </a:prstGeom>
        </p:spPr>
      </p:pic>
      <p:sp>
        <p:nvSpPr>
          <p:cNvPr id="7" name="Flowchart: Alternate Process 6"/>
          <p:cNvSpPr/>
          <p:nvPr>
            <p:custDataLst>
              <p:tags r:id="rId11"/>
            </p:custDataLst>
          </p:nvPr>
        </p:nvSpPr>
        <p:spPr>
          <a:xfrm>
            <a:off x="3519170" y="4832985"/>
            <a:ext cx="2418080" cy="36449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indent="457200" algn="l">
              <a:buClrTx/>
              <a:buSzTx/>
              <a:buFontTx/>
            </a:pPr>
            <a:r>
              <a:rPr lang="en-US" altLang="en-US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Close Second	</a:t>
            </a:r>
            <a:endParaRPr lang="en-US" altLang="en-US" sz="1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9" name="Flowchart: Alternate Process 8"/>
          <p:cNvSpPr/>
          <p:nvPr>
            <p:custDataLst>
              <p:tags r:id="rId12"/>
            </p:custDataLst>
          </p:nvPr>
        </p:nvSpPr>
        <p:spPr>
          <a:xfrm>
            <a:off x="6483350" y="4832985"/>
            <a:ext cx="2418080" cy="593090"/>
          </a:xfrm>
          <a:prstGeom prst="flowChartAlternateProcess">
            <a:avLst/>
          </a:prstGeom>
          <a:noFill/>
          <a:ln w="12700" cmpd="sng">
            <a:noFill/>
            <a:prstDash val="solid"/>
          </a:ln>
          <a:effectLst>
            <a:outerShdw blurRad="50800" dist="50800" dir="45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indent="457200" algn="l">
              <a:buClrTx/>
              <a:buSzTx/>
              <a:buFontTx/>
            </a:pPr>
            <a:r>
              <a:rPr lang="en-US" altLang="en-US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Least Demanded	</a:t>
            </a:r>
            <a:endParaRPr lang="en-US" altLang="en-US" sz="1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00.xml><?xml version="1.0" encoding="utf-8"?>
<p:tagLst xmlns:p="http://schemas.openxmlformats.org/presentationml/2006/main">
  <p:tag name="KSO_WM_UNIT_TEXT_SUBTYPE" val="a"/>
  <p:tag name="KSO_WM_UNIT_SUBTYPE" val="a"/>
</p:tagLst>
</file>

<file path=ppt/tags/tag101.xml><?xml version="1.0" encoding="utf-8"?>
<p:tagLst xmlns:p="http://schemas.openxmlformats.org/presentationml/2006/main">
  <p:tag name="KSO_WM_UNIT_TEXT_SUBTYPE" val="a"/>
  <p:tag name="KSO_WM_UNIT_SUBTYPE" val="a"/>
</p:tagLst>
</file>

<file path=ppt/tags/tag102.xml><?xml version="1.0" encoding="utf-8"?>
<p:tagLst xmlns:p="http://schemas.openxmlformats.org/presentationml/2006/main">
  <p:tag name="KSO_WM_UNIT_TEXT_SUBTYPE" val="a"/>
  <p:tag name="KSO_WM_UNIT_SUBTYPE" val="a"/>
</p:tagLst>
</file>

<file path=ppt/tags/tag103.xml><?xml version="1.0" encoding="utf-8"?>
<p:tagLst xmlns:p="http://schemas.openxmlformats.org/presentationml/2006/main">
  <p:tag name="KSO_WM_UNIT_TEXT_SUBTYPE" val="a"/>
  <p:tag name="KSO_WM_UNIT_SUBTYPE" val="a"/>
</p:tagLst>
</file>

<file path=ppt/tags/tag104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105.xml><?xml version="1.0" encoding="utf-8"?>
<p:tagLst xmlns:p="http://schemas.openxmlformats.org/presentationml/2006/main">
  <p:tag name="KSO_WM_SLIDE_TYPE" val="text"/>
  <p:tag name="KSO_WM_BEAUTIFY_FLAG" val="#wm#"/>
</p:tagLst>
</file>

<file path=ppt/tags/tag106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107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108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109.xml><?xml version="1.0" encoding="utf-8"?>
<p:tagLst xmlns:p="http://schemas.openxmlformats.org/presentationml/2006/main">
  <p:tag name="KSO_WM_SLIDE_TYPE" val="text"/>
  <p:tag name="KSO_WM_BEAUTIFY_FLAG" val="#wm#"/>
</p:tagLst>
</file>

<file path=ppt/tags/tag1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10.xml><?xml version="1.0" encoding="utf-8"?>
<p:tagLst xmlns:p="http://schemas.openxmlformats.org/presentationml/2006/main">
  <p:tag name="KSO_WM_UNIT_TEXT_SUBTYPE" val="a"/>
  <p:tag name="KSO_WM_UNIT_SUBTYPE" val="a"/>
</p:tagLst>
</file>

<file path=ppt/tags/tag111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112.xml><?xml version="1.0" encoding="utf-8"?>
<p:tagLst xmlns:p="http://schemas.openxmlformats.org/presentationml/2006/main">
  <p:tag name="KSO_WM_UNIT_TEXT_SUBTYPE" val="a"/>
  <p:tag name="KSO_WM_UNIT_SUBTYPE" val="a"/>
</p:tagLst>
</file>

<file path=ppt/tags/tag113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114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115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116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117.xml><?xml version="1.0" encoding="utf-8"?>
<p:tagLst xmlns:p="http://schemas.openxmlformats.org/presentationml/2006/main">
  <p:tag name="KSO_WM_UNIT_TEXT_SUBTYPE" val="a"/>
  <p:tag name="KSO_WM_UNIT_SUBTYPE" val="a"/>
</p:tagLst>
</file>

<file path=ppt/tags/tag118.xml><?xml version="1.0" encoding="utf-8"?>
<p:tagLst xmlns:p="http://schemas.openxmlformats.org/presentationml/2006/main">
  <p:tag name="KSO_WM_UNIT_TEXT_SUBTYPE" val="a"/>
  <p:tag name="KSO_WM_UNIT_SUBTYPE" val="a"/>
</p:tagLst>
</file>

<file path=ppt/tags/tag119.xml><?xml version="1.0" encoding="utf-8"?>
<p:tagLst xmlns:p="http://schemas.openxmlformats.org/presentationml/2006/main">
  <p:tag name="KSO_WM_UNIT_TEXT_SUBTYPE" val="a"/>
  <p:tag name="KSO_WM_UNIT_SUBTYPE" val="a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120.xml><?xml version="1.0" encoding="utf-8"?>
<p:tagLst xmlns:p="http://schemas.openxmlformats.org/presentationml/2006/main">
  <p:tag name="KSO_WM_UNIT_TEXT_SUBTYPE" val="a"/>
  <p:tag name="KSO_WM_UNIT_SUBTYPE" val="a"/>
</p:tagLst>
</file>

<file path=ppt/tags/tag121.xml><?xml version="1.0" encoding="utf-8"?>
<p:tagLst xmlns:p="http://schemas.openxmlformats.org/presentationml/2006/main">
  <p:tag name="KSO_WM_UNIT_TEXT_SUBTYPE" val="a"/>
  <p:tag name="KSO_WM_UNIT_SUBTYPE" val="a"/>
</p:tagLst>
</file>

<file path=ppt/tags/tag122.xml><?xml version="1.0" encoding="utf-8"?>
<p:tagLst xmlns:p="http://schemas.openxmlformats.org/presentationml/2006/main">
  <p:tag name="KSO_WM_UNIT_TEXT_SUBTYPE" val="a"/>
  <p:tag name="KSO_WM_UNIT_SUBTYPE" val="a"/>
</p:tagLst>
</file>

<file path=ppt/tags/tag123.xml><?xml version="1.0" encoding="utf-8"?>
<p:tagLst xmlns:p="http://schemas.openxmlformats.org/presentationml/2006/main">
  <p:tag name="KSO_WM_UNIT_TEXT_SUBTYPE" val="a"/>
  <p:tag name="KSO_WM_UNIT_SUBTYPE" val="a"/>
</p:tagLst>
</file>

<file path=ppt/tags/tag124.xml><?xml version="1.0" encoding="utf-8"?>
<p:tagLst xmlns:p="http://schemas.openxmlformats.org/presentationml/2006/main">
  <p:tag name="KSO_WM_UNIT_TEXT_SUBTYPE" val="a"/>
  <p:tag name="KSO_WM_UNIT_SUBTYPE" val="a"/>
</p:tagLst>
</file>

<file path=ppt/tags/tag125.xml><?xml version="1.0" encoding="utf-8"?>
<p:tagLst xmlns:p="http://schemas.openxmlformats.org/presentationml/2006/main">
  <p:tag name="KSO_WM_UNIT_TEXT_SUBTYPE" val="a"/>
  <p:tag name="KSO_WM_UNIT_SUBTYPE" val="a"/>
</p:tagLst>
</file>

<file path=ppt/tags/tag126.xml><?xml version="1.0" encoding="utf-8"?>
<p:tagLst xmlns:p="http://schemas.openxmlformats.org/presentationml/2006/main">
  <p:tag name="KSO_WM_UNIT_TEXT_SUBTYPE" val="a"/>
  <p:tag name="KSO_WM_UNIT_SUBTYPE" val="a"/>
</p:tagLst>
</file>

<file path=ppt/tags/tag127.xml><?xml version="1.0" encoding="utf-8"?>
<p:tagLst xmlns:p="http://schemas.openxmlformats.org/presentationml/2006/main">
  <p:tag name="KSO_WM_UNIT_TEXT_SUBTYPE" val="a"/>
  <p:tag name="KSO_WM_UNIT_SUBTYPE" val="a"/>
</p:tagLst>
</file>

<file path=ppt/tags/tag128.xml><?xml version="1.0" encoding="utf-8"?>
<p:tagLst xmlns:p="http://schemas.openxmlformats.org/presentationml/2006/main">
  <p:tag name="KSO_WM_SLIDE_TYPE" val="text"/>
  <p:tag name="KSO_WM_BEAUTIFY_FLAG" val="#wm#"/>
</p:tagLst>
</file>

<file path=ppt/tags/tag129.xml><?xml version="1.0" encoding="utf-8"?>
<p:tagLst xmlns:p="http://schemas.openxmlformats.org/presentationml/2006/main">
  <p:tag name="KSO_WM_UNIT_TEXT_SUBTYPE" val="a"/>
  <p:tag name="KSO_WM_UNIT_SUBTYPE" val="a"/>
</p:tagLst>
</file>

<file path=ppt/tags/tag13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30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131.xml><?xml version="1.0" encoding="utf-8"?>
<p:tagLst xmlns:p="http://schemas.openxmlformats.org/presentationml/2006/main">
  <p:tag name="KSO_WM_UNIT_TEXT_SUBTYPE" val="a"/>
  <p:tag name="KSO_WM_UNIT_SUBTYPE" val="a"/>
</p:tagLst>
</file>

<file path=ppt/tags/tag132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133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134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135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136.xml><?xml version="1.0" encoding="utf-8"?>
<p:tagLst xmlns:p="http://schemas.openxmlformats.org/presentationml/2006/main">
  <p:tag name="KSO_WM_UNIT_TEXT_SUBTYPE" val="a"/>
  <p:tag name="KSO_WM_UNIT_SUBTYPE" val="a"/>
</p:tagLst>
</file>

<file path=ppt/tags/tag137.xml><?xml version="1.0" encoding="utf-8"?>
<p:tagLst xmlns:p="http://schemas.openxmlformats.org/presentationml/2006/main">
  <p:tag name="KSO_WM_UNIT_TEXT_SUBTYPE" val="a"/>
  <p:tag name="KSO_WM_UNIT_SUBTYPE" val="a"/>
</p:tagLst>
</file>

<file path=ppt/tags/tag138.xml><?xml version="1.0" encoding="utf-8"?>
<p:tagLst xmlns:p="http://schemas.openxmlformats.org/presentationml/2006/main">
  <p:tag name="KSO_WM_UNIT_TEXT_SUBTYPE" val="a"/>
  <p:tag name="KSO_WM_UNIT_SUBTYPE" val="a"/>
</p:tagLst>
</file>

<file path=ppt/tags/tag139.xml><?xml version="1.0" encoding="utf-8"?>
<p:tagLst xmlns:p="http://schemas.openxmlformats.org/presentationml/2006/main">
  <p:tag name="KSO_WM_UNIT_TEXT_SUBTYPE" val="a"/>
  <p:tag name="KSO_WM_UNIT_SUBTYPE" val="a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40.xml><?xml version="1.0" encoding="utf-8"?>
<p:tagLst xmlns:p="http://schemas.openxmlformats.org/presentationml/2006/main">
  <p:tag name="KSO_WM_UNIT_TEXT_SUBTYPE" val="a"/>
  <p:tag name="KSO_WM_UNIT_SUBTYPE" val="a"/>
</p:tagLst>
</file>

<file path=ppt/tags/tag141.xml><?xml version="1.0" encoding="utf-8"?>
<p:tagLst xmlns:p="http://schemas.openxmlformats.org/presentationml/2006/main">
  <p:tag name="KSO_WM_UNIT_TEXT_SUBTYPE" val="a"/>
  <p:tag name="KSO_WM_UNIT_SUBTYPE" val="a"/>
</p:tagLst>
</file>

<file path=ppt/tags/tag142.xml><?xml version="1.0" encoding="utf-8"?>
<p:tagLst xmlns:p="http://schemas.openxmlformats.org/presentationml/2006/main">
  <p:tag name="KSO_WM_UNIT_TEXT_SUBTYPE" val="a"/>
  <p:tag name="KSO_WM_UNIT_SUBTYPE" val="a"/>
</p:tagLst>
</file>

<file path=ppt/tags/tag143.xml><?xml version="1.0" encoding="utf-8"?>
<p:tagLst xmlns:p="http://schemas.openxmlformats.org/presentationml/2006/main">
  <p:tag name="KSO_WM_UNIT_TEXT_SUBTYPE" val="a"/>
  <p:tag name="KSO_WM_UNIT_SUBTYPE" val="a"/>
</p:tagLst>
</file>

<file path=ppt/tags/tag144.xml><?xml version="1.0" encoding="utf-8"?>
<p:tagLst xmlns:p="http://schemas.openxmlformats.org/presentationml/2006/main">
  <p:tag name="KSO_WM_UNIT_TEXT_SUBTYPE" val="a"/>
  <p:tag name="KSO_WM_UNIT_SUBTYPE" val="a"/>
</p:tagLst>
</file>

<file path=ppt/tags/tag145.xml><?xml version="1.0" encoding="utf-8"?>
<p:tagLst xmlns:p="http://schemas.openxmlformats.org/presentationml/2006/main">
  <p:tag name="KSO_WM_UNIT_TEXT_SUBTYPE" val="a"/>
  <p:tag name="KSO_WM_UNIT_SUBTYPE" val="a"/>
</p:tagLst>
</file>

<file path=ppt/tags/tag146.xml><?xml version="1.0" encoding="utf-8"?>
<p:tagLst xmlns:p="http://schemas.openxmlformats.org/presentationml/2006/main">
  <p:tag name="KSO_WM_UNIT_TEXT_SUBTYPE" val="a"/>
  <p:tag name="KSO_WM_UNIT_SUBTYPE" val="a"/>
</p:tagLst>
</file>

<file path=ppt/tags/tag147.xml><?xml version="1.0" encoding="utf-8"?>
<p:tagLst xmlns:p="http://schemas.openxmlformats.org/presentationml/2006/main">
  <p:tag name="KSO_WM_SLIDE_TYPE" val="text"/>
  <p:tag name="KSO_WM_BEAUTIFY_FLAG" val="#wm#"/>
</p:tagLst>
</file>

<file path=ppt/tags/tag148.xml><?xml version="1.0" encoding="utf-8"?>
<p:tagLst xmlns:p="http://schemas.openxmlformats.org/presentationml/2006/main">
  <p:tag name="KSO_WM_UNIT_TEXT_SUBTYPE" val="a"/>
  <p:tag name="KSO_WM_UNIT_SUBTYPE" val="a"/>
</p:tagLst>
</file>

<file path=ppt/tags/tag149.xml><?xml version="1.0" encoding="utf-8"?>
<p:tagLst xmlns:p="http://schemas.openxmlformats.org/presentationml/2006/main">
  <p:tag name="KSO_WM_UNIT_TEXT_SUBTYPE" val="a"/>
  <p:tag name="KSO_WM_UNIT_SUBTYPE" val="a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50.xml><?xml version="1.0" encoding="utf-8"?>
<p:tagLst xmlns:p="http://schemas.openxmlformats.org/presentationml/2006/main">
  <p:tag name="KSO_WM_UNIT_TEXT_SUBTYPE" val="a"/>
  <p:tag name="KSO_WM_UNIT_SUBTYPE" val="a"/>
</p:tagLst>
</file>

<file path=ppt/tags/tag151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152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153.xml><?xml version="1.0" encoding="utf-8"?>
<p:tagLst xmlns:p="http://schemas.openxmlformats.org/presentationml/2006/main">
  <p:tag name="KSO_WM_UNIT_TEXT_SUBTYPE" val="a"/>
  <p:tag name="KSO_WM_UNIT_SUBTYPE" val="a"/>
</p:tagLst>
</file>

<file path=ppt/tags/tag154.xml><?xml version="1.0" encoding="utf-8"?>
<p:tagLst xmlns:p="http://schemas.openxmlformats.org/presentationml/2006/main">
  <p:tag name="KSO_WM_UNIT_TEXT_SUBTYPE" val="a"/>
  <p:tag name="KSO_WM_UNIT_SUBTYPE" val="a"/>
</p:tagLst>
</file>

<file path=ppt/tags/tag155.xml><?xml version="1.0" encoding="utf-8"?>
<p:tagLst xmlns:p="http://schemas.openxmlformats.org/presentationml/2006/main">
  <p:tag name="KSO_WM_SLIDE_TYPE" val="text"/>
  <p:tag name="KSO_WM_BEAUTIFY_FLAG" val="#wm#"/>
</p:tagLst>
</file>

<file path=ppt/tags/tag156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157.xml><?xml version="1.0" encoding="utf-8"?>
<p:tagLst xmlns:p="http://schemas.openxmlformats.org/presentationml/2006/main">
  <p:tag name="KSO_WM_UNIT_TEXT_SUBTYPE" val="a"/>
  <p:tag name="KSO_WM_UNIT_SUBTYPE" val="a"/>
</p:tagLst>
</file>

<file path=ppt/tags/tag158.xml><?xml version="1.0" encoding="utf-8"?>
<p:tagLst xmlns:p="http://schemas.openxmlformats.org/presentationml/2006/main">
  <p:tag name="KSO_WM_UNIT_TEXT_SUBTYPE" val="a"/>
  <p:tag name="KSO_WM_UNIT_SUBTYPE" val="a"/>
</p:tagLst>
</file>

<file path=ppt/tags/tag159.xml><?xml version="1.0" encoding="utf-8"?>
<p:tagLst xmlns:p="http://schemas.openxmlformats.org/presentationml/2006/main">
  <p:tag name="KSO_WM_UNIT_TEXT_SUBTYPE" val="a"/>
  <p:tag name="KSO_WM_UNIT_SUBTYPE" val="a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60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161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162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163.xml><?xml version="1.0" encoding="utf-8"?>
<p:tagLst xmlns:p="http://schemas.openxmlformats.org/presentationml/2006/main">
  <p:tag name="KSO_WM_UNIT_TEXT_SUBTYPE" val="a"/>
  <p:tag name="KSO_WM_UNIT_SUBTYPE" val="a"/>
</p:tagLst>
</file>

<file path=ppt/tags/tag164.xml><?xml version="1.0" encoding="utf-8"?>
<p:tagLst xmlns:p="http://schemas.openxmlformats.org/presentationml/2006/main">
  <p:tag name="KSO_WM_UNIT_TEXT_SUBTYPE" val="a"/>
  <p:tag name="KSO_WM_UNIT_SUBTYPE" val="a"/>
</p:tagLst>
</file>

<file path=ppt/tags/tag165.xml><?xml version="1.0" encoding="utf-8"?>
<p:tagLst xmlns:p="http://schemas.openxmlformats.org/presentationml/2006/main">
  <p:tag name="KSO_WM_UNIT_TEXT_SUBTYPE" val="a"/>
  <p:tag name="KSO_WM_UNIT_SUBTYPE" val="a"/>
</p:tagLst>
</file>

<file path=ppt/tags/tag166.xml><?xml version="1.0" encoding="utf-8"?>
<p:tagLst xmlns:p="http://schemas.openxmlformats.org/presentationml/2006/main">
  <p:tag name="KSO_WM_UNIT_TEXT_SUBTYPE" val="a"/>
  <p:tag name="KSO_WM_UNIT_SUBTYPE" val="a"/>
</p:tagLst>
</file>

<file path=ppt/tags/tag167.xml><?xml version="1.0" encoding="utf-8"?>
<p:tagLst xmlns:p="http://schemas.openxmlformats.org/presentationml/2006/main">
  <p:tag name="KSO_WM_SLIDE_TYPE" val="text"/>
  <p:tag name="KSO_WM_BEAUTIFY_FLAG" val="#wm#"/>
</p:tagLst>
</file>

<file path=ppt/tags/tag168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169.xml><?xml version="1.0" encoding="utf-8"?>
<p:tagLst xmlns:p="http://schemas.openxmlformats.org/presentationml/2006/main">
  <p:tag name="KSO_WM_UNIT_TEXT_SUBTYPE" val="a"/>
  <p:tag name="KSO_WM_UNIT_SUBTYPE" val="a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170.xml><?xml version="1.0" encoding="utf-8"?>
<p:tagLst xmlns:p="http://schemas.openxmlformats.org/presentationml/2006/main">
  <p:tag name="KSO_WM_UNIT_TEXT_SUBTYPE" val="a"/>
  <p:tag name="KSO_WM_UNIT_SUBTYPE" val="a"/>
</p:tagLst>
</file>

<file path=ppt/tags/tag171.xml><?xml version="1.0" encoding="utf-8"?>
<p:tagLst xmlns:p="http://schemas.openxmlformats.org/presentationml/2006/main">
  <p:tag name="KSO_WM_UNIT_TEXT_SUBTYPE" val="a"/>
  <p:tag name="KSO_WM_UNIT_SUBTYPE" val="a"/>
</p:tagLst>
</file>

<file path=ppt/tags/tag172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173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174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175.xml><?xml version="1.0" encoding="utf-8"?>
<p:tagLst xmlns:p="http://schemas.openxmlformats.org/presentationml/2006/main">
  <p:tag name="KSO_WM_UNIT_TEXT_SUBTYPE" val="a"/>
  <p:tag name="KSO_WM_UNIT_SUBTYPE" val="a"/>
</p:tagLst>
</file>

<file path=ppt/tags/tag176.xml><?xml version="1.0" encoding="utf-8"?>
<p:tagLst xmlns:p="http://schemas.openxmlformats.org/presentationml/2006/main">
  <p:tag name="KSO_WM_UNIT_TEXT_SUBTYPE" val="a"/>
  <p:tag name="KSO_WM_UNIT_SUBTYPE" val="a"/>
</p:tagLst>
</file>

<file path=ppt/tags/tag177.xml><?xml version="1.0" encoding="utf-8"?>
<p:tagLst xmlns:p="http://schemas.openxmlformats.org/presentationml/2006/main">
  <p:tag name="KSO_WM_UNIT_TEXT_SUBTYPE" val="a"/>
  <p:tag name="KSO_WM_UNIT_SUBTYPE" val="a"/>
</p:tagLst>
</file>

<file path=ppt/tags/tag178.xml><?xml version="1.0" encoding="utf-8"?>
<p:tagLst xmlns:p="http://schemas.openxmlformats.org/presentationml/2006/main">
  <p:tag name="KSO_WM_UNIT_TEXT_SUBTYPE" val="a"/>
  <p:tag name="KSO_WM_UNIT_SUBTYPE" val="a"/>
</p:tagLst>
</file>

<file path=ppt/tags/tag179.xml><?xml version="1.0" encoding="utf-8"?>
<p:tagLst xmlns:p="http://schemas.openxmlformats.org/presentationml/2006/main">
  <p:tag name="KSO_WM_SLIDE_TYPE" val="text"/>
  <p:tag name="KSO_WM_BEAUTIFY_FLAG" val="#wm#"/>
</p:tagLst>
</file>

<file path=ppt/tags/tag1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180.xml><?xml version="1.0" encoding="utf-8"?>
<p:tagLst xmlns:p="http://schemas.openxmlformats.org/presentationml/2006/main">
  <p:tag name="KSO_WM_UNIT_TEXT_SUBTYPE" val="a"/>
  <p:tag name="KSO_WM_UNIT_SUBTYPE" val="a"/>
</p:tagLst>
</file>

<file path=ppt/tags/tag181.xml><?xml version="1.0" encoding="utf-8"?>
<p:tagLst xmlns:p="http://schemas.openxmlformats.org/presentationml/2006/main">
  <p:tag name="KSO_WM_UNIT_TEXT_SUBTYPE" val="a"/>
  <p:tag name="KSO_WM_UNIT_SUBTYPE" val="a"/>
</p:tagLst>
</file>

<file path=ppt/tags/tag182.xml><?xml version="1.0" encoding="utf-8"?>
<p:tagLst xmlns:p="http://schemas.openxmlformats.org/presentationml/2006/main">
  <p:tag name="KSO_WM_UNIT_TEXT_SUBTYPE" val="a"/>
  <p:tag name="KSO_WM_UNIT_SUBTYPE" val="a"/>
</p:tagLst>
</file>

<file path=ppt/tags/tag183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184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185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186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187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188.xml><?xml version="1.0" encoding="utf-8"?>
<p:tagLst xmlns:p="http://schemas.openxmlformats.org/presentationml/2006/main">
  <p:tag name="KSO_WM_UNIT_TEXT_SUBTYPE" val="a"/>
  <p:tag name="KSO_WM_UNIT_SUBTYPE" val="a"/>
</p:tagLst>
</file>

<file path=ppt/tags/tag189.xml><?xml version="1.0" encoding="utf-8"?>
<p:tagLst xmlns:p="http://schemas.openxmlformats.org/presentationml/2006/main">
  <p:tag name="KSO_WM_UNIT_TEXT_SUBTYPE" val="a"/>
  <p:tag name="KSO_WM_UNIT_SUBTYPE" val="a"/>
</p:tagLst>
</file>

<file path=ppt/tags/tag19.xml><?xml version="1.0" encoding="utf-8"?>
<p:tagLst xmlns:p="http://schemas.openxmlformats.org/presentationml/2006/main">
  <p:tag name="KSO_WM_UNIT_PRESET_TEXT" val="节编号"/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190.xml><?xml version="1.0" encoding="utf-8"?>
<p:tagLst xmlns:p="http://schemas.openxmlformats.org/presentationml/2006/main">
  <p:tag name="KSO_WM_UNIT_TEXT_SUBTYPE" val="a"/>
  <p:tag name="KSO_WM_UNIT_SUBTYPE" val="a"/>
</p:tagLst>
</file>

<file path=ppt/tags/tag191.xml><?xml version="1.0" encoding="utf-8"?>
<p:tagLst xmlns:p="http://schemas.openxmlformats.org/presentationml/2006/main">
  <p:tag name="KSO_WM_UNIT_TEXT_SUBTYPE" val="a"/>
  <p:tag name="KSO_WM_UNIT_SUBTYPE" val="a"/>
</p:tagLst>
</file>

<file path=ppt/tags/tag192.xml><?xml version="1.0" encoding="utf-8"?>
<p:tagLst xmlns:p="http://schemas.openxmlformats.org/presentationml/2006/main">
  <p:tag name="KSO_WM_UNIT_TEXT_SUBTYPE" val="a"/>
  <p:tag name="KSO_WM_UNIT_SUBTYPE" val="a"/>
</p:tagLst>
</file>

<file path=ppt/tags/tag193.xml><?xml version="1.0" encoding="utf-8"?>
<p:tagLst xmlns:p="http://schemas.openxmlformats.org/presentationml/2006/main">
  <p:tag name="KSO_WM_SLIDE_TYPE" val="text"/>
  <p:tag name="KSO_WM_BEAUTIFY_FLAG" val="#wm#"/>
</p:tagLst>
</file>

<file path=ppt/tags/tag194.xml><?xml version="1.0" encoding="utf-8"?>
<p:tagLst xmlns:p="http://schemas.openxmlformats.org/presentationml/2006/main">
  <p:tag name="KSO_WM_UNIT_TEXT_SUBTYPE" val="a"/>
  <p:tag name="KSO_WM_UNIT_SUBTYPE" val="a"/>
</p:tagLst>
</file>

<file path=ppt/tags/tag195.xml><?xml version="1.0" encoding="utf-8"?>
<p:tagLst xmlns:p="http://schemas.openxmlformats.org/presentationml/2006/main">
  <p:tag name="KSO_WM_UNIT_TEXT_SUBTYPE" val="a"/>
  <p:tag name="KSO_WM_UNIT_SUBTYPE" val="a"/>
</p:tagLst>
</file>

<file path=ppt/tags/tag196.xml><?xml version="1.0" encoding="utf-8"?>
<p:tagLst xmlns:p="http://schemas.openxmlformats.org/presentationml/2006/main">
  <p:tag name="KSO_WM_UNIT_TEXT_SUBTYPE" val="a"/>
  <p:tag name="KSO_WM_UNIT_SUBTYPE" val="a"/>
</p:tagLst>
</file>

<file path=ppt/tags/tag197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198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199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00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201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202.xml><?xml version="1.0" encoding="utf-8"?>
<p:tagLst xmlns:p="http://schemas.openxmlformats.org/presentationml/2006/main">
  <p:tag name="KSO_WM_UNIT_TEXT_SUBTYPE" val="a"/>
  <p:tag name="KSO_WM_UNIT_SUBTYPE" val="a"/>
</p:tagLst>
</file>

<file path=ppt/tags/tag203.xml><?xml version="1.0" encoding="utf-8"?>
<p:tagLst xmlns:p="http://schemas.openxmlformats.org/presentationml/2006/main">
  <p:tag name="KSO_WM_UNIT_TEXT_SUBTYPE" val="a"/>
  <p:tag name="KSO_WM_UNIT_SUBTYPE" val="a"/>
</p:tagLst>
</file>

<file path=ppt/tags/tag204.xml><?xml version="1.0" encoding="utf-8"?>
<p:tagLst xmlns:p="http://schemas.openxmlformats.org/presentationml/2006/main">
  <p:tag name="KSO_WM_UNIT_TEXT_SUBTYPE" val="a"/>
  <p:tag name="KSO_WM_UNIT_SUBTYPE" val="a"/>
</p:tagLst>
</file>

<file path=ppt/tags/tag205.xml><?xml version="1.0" encoding="utf-8"?>
<p:tagLst xmlns:p="http://schemas.openxmlformats.org/presentationml/2006/main">
  <p:tag name="KSO_WM_UNIT_TEXT_SUBTYPE" val="a"/>
  <p:tag name="KSO_WM_UNIT_SUBTYPE" val="a"/>
</p:tagLst>
</file>

<file path=ppt/tags/tag206.xml><?xml version="1.0" encoding="utf-8"?>
<p:tagLst xmlns:p="http://schemas.openxmlformats.org/presentationml/2006/main">
  <p:tag name="KSO_WM_UNIT_TEXT_SUBTYPE" val="a"/>
  <p:tag name="KSO_WM_UNIT_SUBTYPE" val="a"/>
</p:tagLst>
</file>

<file path=ppt/tags/tag207.xml><?xml version="1.0" encoding="utf-8"?>
<p:tagLst xmlns:p="http://schemas.openxmlformats.org/presentationml/2006/main">
  <p:tag name="KSO_WM_SLIDE_TYPE" val="text"/>
  <p:tag name="KSO_WM_BEAUTIFY_FLAG" val="#wm#"/>
</p:tagLst>
</file>

<file path=ppt/tags/tag208.xml><?xml version="1.0" encoding="utf-8"?>
<p:tagLst xmlns:p="http://schemas.openxmlformats.org/presentationml/2006/main">
  <p:tag name="KSO_WM_UNIT_TEXT_SUBTYPE" val="a"/>
  <p:tag name="KSO_WM_UNIT_SUBTYPE" val="a"/>
</p:tagLst>
</file>

<file path=ppt/tags/tag209.xml><?xml version="1.0" encoding="utf-8"?>
<p:tagLst xmlns:p="http://schemas.openxmlformats.org/presentationml/2006/main">
  <p:tag name="KSO_WM_UNIT_TEXT_SUBTYPE" val="a"/>
  <p:tag name="KSO_WM_UNIT_SUBTYPE" val="a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10.xml><?xml version="1.0" encoding="utf-8"?>
<p:tagLst xmlns:p="http://schemas.openxmlformats.org/presentationml/2006/main">
  <p:tag name="KSO_WM_UNIT_TEXT_SUBTYPE" val="a"/>
  <p:tag name="KSO_WM_UNIT_SUBTYPE" val="a"/>
</p:tagLst>
</file>

<file path=ppt/tags/tag211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212.xml><?xml version="1.0" encoding="utf-8"?>
<p:tagLst xmlns:p="http://schemas.openxmlformats.org/presentationml/2006/main">
  <p:tag name="KSO_WM_UNIT_TEXT_SUBTYPE" val="a"/>
  <p:tag name="KSO_WM_UNIT_SUBTYPE" val="a"/>
</p:tagLst>
</file>

<file path=ppt/tags/tag213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214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215.xml><?xml version="1.0" encoding="utf-8"?>
<p:tagLst xmlns:p="http://schemas.openxmlformats.org/presentationml/2006/main">
  <p:tag name="KSO_WM_UNIT_TEXT_SUBTYPE" val="a"/>
  <p:tag name="KSO_WM_UNIT_SUBTYPE" val="a"/>
</p:tagLst>
</file>

<file path=ppt/tags/tag216.xml><?xml version="1.0" encoding="utf-8"?>
<p:tagLst xmlns:p="http://schemas.openxmlformats.org/presentationml/2006/main">
  <p:tag name="KSO_WM_UNIT_TEXT_SUBTYPE" val="a"/>
  <p:tag name="KSO_WM_UNIT_SUBTYPE" val="a"/>
</p:tagLst>
</file>

<file path=ppt/tags/tag217.xml><?xml version="1.0" encoding="utf-8"?>
<p:tagLst xmlns:p="http://schemas.openxmlformats.org/presentationml/2006/main">
  <p:tag name="KSO_WM_SLIDE_TYPE" val="text"/>
  <p:tag name="KSO_WM_BEAUTIFY_FLAG" val="#wm#"/>
</p:tagLst>
</file>

<file path=ppt/tags/tag218.xml><?xml version="1.0" encoding="utf-8"?>
<p:tagLst xmlns:p="http://schemas.openxmlformats.org/presentationml/2006/main">
  <p:tag name="KSO_WM_UNIT_TEXT_SUBTYPE" val="a"/>
  <p:tag name="KSO_WM_UNIT_SUBTYPE" val="a"/>
</p:tagLst>
</file>

<file path=ppt/tags/tag219.xml><?xml version="1.0" encoding="utf-8"?>
<p:tagLst xmlns:p="http://schemas.openxmlformats.org/presentationml/2006/main">
  <p:tag name="KSO_WM_UNIT_TEXT_SUBTYPE" val="a"/>
  <p:tag name="KSO_WM_UNIT_SUBTYPE" val="a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20.xml><?xml version="1.0" encoding="utf-8"?>
<p:tagLst xmlns:p="http://schemas.openxmlformats.org/presentationml/2006/main">
  <p:tag name="KSO_WM_UNIT_TEXT_SUBTYPE" val="a"/>
  <p:tag name="KSO_WM_UNIT_SUBTYPE" val="a"/>
</p:tagLst>
</file>

<file path=ppt/tags/tag221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222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223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224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225.xml><?xml version="1.0" encoding="utf-8"?>
<p:tagLst xmlns:p="http://schemas.openxmlformats.org/presentationml/2006/main">
  <p:tag name="KSO_WM_UNIT_TEXT_SUBTYPE" val="a"/>
  <p:tag name="KSO_WM_UNIT_SUBTYPE" val="a"/>
</p:tagLst>
</file>

<file path=ppt/tags/tag226.xml><?xml version="1.0" encoding="utf-8"?>
<p:tagLst xmlns:p="http://schemas.openxmlformats.org/presentationml/2006/main">
  <p:tag name="KSO_WM_UNIT_TEXT_SUBTYPE" val="a"/>
  <p:tag name="KSO_WM_UNIT_SUBTYPE" val="a"/>
</p:tagLst>
</file>

<file path=ppt/tags/tag227.xml><?xml version="1.0" encoding="utf-8"?>
<p:tagLst xmlns:p="http://schemas.openxmlformats.org/presentationml/2006/main">
  <p:tag name="KSO_WM_UNIT_TEXT_SUBTYPE" val="a"/>
  <p:tag name="KSO_WM_UNIT_SUBTYPE" val="a"/>
</p:tagLst>
</file>

<file path=ppt/tags/tag228.xml><?xml version="1.0" encoding="utf-8"?>
<p:tagLst xmlns:p="http://schemas.openxmlformats.org/presentationml/2006/main">
  <p:tag name="KSO_WM_UNIT_TEXT_SUBTYPE" val="a"/>
  <p:tag name="KSO_WM_UNIT_SUBTYPE" val="a"/>
</p:tagLst>
</file>

<file path=ppt/tags/tag229.xml><?xml version="1.0" encoding="utf-8"?>
<p:tagLst xmlns:p="http://schemas.openxmlformats.org/presentationml/2006/main">
  <p:tag name="KSO_WM_UNIT_TEXT_SUBTYPE" val="a"/>
  <p:tag name="KSO_WM_UNIT_SUBTYPE" val="a"/>
</p:tagLst>
</file>

<file path=ppt/tags/tag2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230.xml><?xml version="1.0" encoding="utf-8"?>
<p:tagLst xmlns:p="http://schemas.openxmlformats.org/presentationml/2006/main">
  <p:tag name="KSO_WM_SLIDE_TYPE" val="text"/>
  <p:tag name="KSO_WM_BEAUTIFY_FLAG" val="#wm#"/>
</p:tagLst>
</file>

<file path=ppt/tags/tag231.xml><?xml version="1.0" encoding="utf-8"?>
<p:tagLst xmlns:p="http://schemas.openxmlformats.org/presentationml/2006/main">
  <p:tag name="KSO_WM_UNIT_TEXT_SUBTYPE" val="a"/>
  <p:tag name="KSO_WM_UNIT_SUBTYPE" val="a"/>
</p:tagLst>
</file>

<file path=ppt/tags/tag232.xml><?xml version="1.0" encoding="utf-8"?>
<p:tagLst xmlns:p="http://schemas.openxmlformats.org/presentationml/2006/main">
  <p:tag name="KSO_WM_UNIT_TEXT_SUBTYPE" val="a"/>
  <p:tag name="KSO_WM_UNIT_SUBTYPE" val="a"/>
</p:tagLst>
</file>

<file path=ppt/tags/tag233.xml><?xml version="1.0" encoding="utf-8"?>
<p:tagLst xmlns:p="http://schemas.openxmlformats.org/presentationml/2006/main">
  <p:tag name="KSO_WM_UNIT_TEXT_SUBTYPE" val="a"/>
  <p:tag name="KSO_WM_UNIT_SUBTYPE" val="a"/>
</p:tagLst>
</file>

<file path=ppt/tags/tag234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235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236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237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238.xml><?xml version="1.0" encoding="utf-8"?>
<p:tagLst xmlns:p="http://schemas.openxmlformats.org/presentationml/2006/main">
  <p:tag name="KSO_WM_UNIT_TEXT_SUBTYPE" val="a"/>
  <p:tag name="KSO_WM_UNIT_SUBTYPE" val="a"/>
</p:tagLst>
</file>

<file path=ppt/tags/tag239.xml><?xml version="1.0" encoding="utf-8"?>
<p:tagLst xmlns:p="http://schemas.openxmlformats.org/presentationml/2006/main">
  <p:tag name="KSO_WM_UNIT_TEXT_SUBTYPE" val="a"/>
  <p:tag name="KSO_WM_UNIT_SUBTYPE" val="a"/>
</p:tagLst>
</file>

<file path=ppt/tags/tag24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240.xml><?xml version="1.0" encoding="utf-8"?>
<p:tagLst xmlns:p="http://schemas.openxmlformats.org/presentationml/2006/main">
  <p:tag name="KSO_WM_UNIT_TEXT_SUBTYPE" val="a"/>
  <p:tag name="KSO_WM_UNIT_SUBTYPE" val="a"/>
</p:tagLst>
</file>

<file path=ppt/tags/tag241.xml><?xml version="1.0" encoding="utf-8"?>
<p:tagLst xmlns:p="http://schemas.openxmlformats.org/presentationml/2006/main">
  <p:tag name="KSO_WM_UNIT_TEXT_SUBTYPE" val="a"/>
  <p:tag name="KSO_WM_UNIT_SUBTYPE" val="a"/>
</p:tagLst>
</file>

<file path=ppt/tags/tag242.xml><?xml version="1.0" encoding="utf-8"?>
<p:tagLst xmlns:p="http://schemas.openxmlformats.org/presentationml/2006/main">
  <p:tag name="KSO_WM_UNIT_TEXT_SUBTYPE" val="a"/>
  <p:tag name="KSO_WM_UNIT_SUBTYPE" val="a"/>
</p:tagLst>
</file>

<file path=ppt/tags/tag243.xml><?xml version="1.0" encoding="utf-8"?>
<p:tagLst xmlns:p="http://schemas.openxmlformats.org/presentationml/2006/main">
  <p:tag name="KSO_WM_SLIDE_TYPE" val="text"/>
  <p:tag name="KSO_WM_BEAUTIFY_FLAG" val="#wm#"/>
</p:tagLst>
</file>

<file path=ppt/tags/tag244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464_9*a*1"/>
  <p:tag name="KSO_WM_TEMPLATE_CATEGORY" val="custom"/>
  <p:tag name="KSO_WM_TEMPLATE_INDEX" val="20233464"/>
  <p:tag name="KSO_WM_UNIT_LAYERLEVEL" val="1"/>
  <p:tag name="KSO_WM_TAG_VERSION" val="3.0"/>
  <p:tag name="KSO_WM_BEAUTIFY_FLAG" val="#wm#"/>
  <p:tag name="KSO_WM_UNIT_PRESET_TEXT" val="THANKS"/>
</p:tagLst>
</file>

<file path=ppt/tags/tag245.xml><?xml version="1.0" encoding="utf-8"?>
<p:tagLst xmlns:p="http://schemas.openxmlformats.org/presentationml/2006/main">
  <p:tag name="KSO_WM_SPECIAL_SOURCE" val="bdnull"/>
  <p:tag name="KSO_WM_SLIDE_ID" val="custom20233464_9"/>
  <p:tag name="KSO_WM_TEMPLATE_SUBCATEGORY" val="29"/>
  <p:tag name="KSO_WM_TEMPLATE_MASTER_TYPE" val="0"/>
  <p:tag name="KSO_WM_TEMPLATE_COLOR_TYPE" val="0"/>
  <p:tag name="KSO_WM_SLIDE_TYPE" val="endPage"/>
  <p:tag name="KSO_WM_SLIDE_SUBTYPE" val="pureTxt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3464"/>
  <p:tag name="KSO_WM_SLIDE_LAYOUT" val="a"/>
  <p:tag name="KSO_WM_SLIDE_LAYOUT_CNT" val="1"/>
  <p:tag name="KSO_WM_SLIDE_THEME_ID" val="3319744"/>
  <p:tag name="KSO_WM_SLIDE_THEME_NAME" val="Z_20233464_Blue Tech"/>
</p:tagLst>
</file>

<file path=ppt/tags/tag25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3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32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4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1*i*4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3"/>
  <p:tag name="KSO_WM_UNIT_ID" val="_1*f*3"/>
  <p:tag name="KSO_WM_UNIT_LAYERLEVEL" val="1"/>
  <p:tag name="KSO_WM_TAG_VERSION" val="3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3464"/>
</p:tagLst>
</file>

<file path=ppt/tags/tag63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34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3464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64"/>
  <p:tag name="KSO_WM_TEMPLATE_THUMBS_INDEX" val="1、9"/>
</p:tagLst>
</file>

<file path=ppt/tags/tag68.xml><?xml version="1.0" encoding="utf-8"?>
<p:tagLst xmlns:p="http://schemas.openxmlformats.org/presentationml/2006/main">
  <p:tag name="KSO_WM_UNIT_INDEX" val="2"/>
  <p:tag name="KSO_WM_UNIT_TYPE" val="d"/>
  <p:tag name="KSO_WM_BEAUTIFY_FLAG" val="#wm#"/>
</p:tagLst>
</file>

<file path=ppt/tags/tag69.xml><?xml version="1.0" encoding="utf-8"?>
<p:tagLst xmlns:p="http://schemas.openxmlformats.org/presentationml/2006/main">
  <p:tag name="KSO_WM_UNIT_INDEX" val="3"/>
  <p:tag name="KSO_WM_UNIT_TYPE" val="d"/>
  <p:tag name="KSO_WM_BEAUTIFY_FLAG" val="#wm#"/>
</p:tagLst>
</file>

<file path=ppt/tags/tag7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UNIT_INDEX" val="4"/>
  <p:tag name="KSO_WM_UNIT_TYPE" val="d"/>
  <p:tag name="KSO_WM_BEAUTIFY_FLAG" val="#wm#"/>
</p:tagLst>
</file>

<file path=ppt/tags/tag71.xml><?xml version="1.0" encoding="utf-8"?>
<p:tagLst xmlns:p="http://schemas.openxmlformats.org/presentationml/2006/main">
  <p:tag name="KSO_WM_UNIT_INDEX" val="5"/>
  <p:tag name="KSO_WM_UNIT_TYPE" val="d"/>
  <p:tag name="KSO_WM_BEAUTIFY_FLAG" val="#wm#"/>
</p:tagLst>
</file>

<file path=ppt/tags/tag72.xml><?xml version="1.0" encoding="utf-8"?>
<p:tagLst xmlns:p="http://schemas.openxmlformats.org/presentationml/2006/main">
  <p:tag name="KSO_WM_UNIT_INDEX" val="6"/>
  <p:tag name="KSO_WM_UNIT_TYPE" val="d"/>
  <p:tag name="KSO_WM_BEAUTIFY_FLAG" val="#wm#"/>
</p:tagLst>
</file>

<file path=ppt/tags/tag73.xml><?xml version="1.0" encoding="utf-8"?>
<p:tagLst xmlns:p="http://schemas.openxmlformats.org/presentationml/2006/main">
  <p:tag name="KSO_WM_UNIT_INDEX" val="7"/>
  <p:tag name="KSO_WM_UNIT_TYPE" val="d"/>
  <p:tag name="KSO_WM_BEAUTIFY_FLAG" val="#wm#"/>
</p:tagLst>
</file>

<file path=ppt/tags/tag74.xml><?xml version="1.0" encoding="utf-8"?>
<p:tagLst xmlns:p="http://schemas.openxmlformats.org/presentationml/2006/main">
  <p:tag name="KSO_WM_UNIT_INDEX" val="8"/>
  <p:tag name="KSO_WM_UNIT_TYPE" val="d"/>
  <p:tag name="KSO_WM_BEAUTIFY_FLAG" val="#wm#"/>
</p:tagLst>
</file>

<file path=ppt/tags/tag7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464_1*a*1"/>
  <p:tag name="KSO_WM_TEMPLATE_CATEGORY" val="custom"/>
  <p:tag name="KSO_WM_TEMPLATE_INDEX" val="20233464"/>
  <p:tag name="KSO_WM_UNIT_LAYERLEVEL" val="1"/>
  <p:tag name="KSO_WM_TAG_VERSION" val="3.0"/>
  <p:tag name="KSO_WM_BEAUTIFY_FLAG" val="#wm#"/>
  <p:tag name="KSO_WM_UNIT_PRESET_TEXT" val="The title goes here"/>
</p:tagLst>
</file>

<file path=ppt/tags/tag76.xml><?xml version="1.0" encoding="utf-8"?>
<p:tagLst xmlns:p="http://schemas.openxmlformats.org/presentationml/2006/main">
  <p:tag name="KSO_WM_SPECIAL_SOURCE" val="bdnull"/>
  <p:tag name="KSO_WM_SLIDE_ID" val="custom20233464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64"/>
  <p:tag name="KSO_WM_SLIDE_LAYOUT" val="a_f"/>
  <p:tag name="KSO_WM_SLIDE_LAYOUT_CNT" val="1_1"/>
  <p:tag name="KSO_WM_TEMPLATE_THUMBS_INDEX" val="1、9"/>
  <p:tag name="KSO_WM_SLIDE_THEME_ID" val="3319744"/>
  <p:tag name="KSO_WM_SLIDE_THEME_NAME" val="Z_20233464_Blue Tech"/>
</p:tagLst>
</file>

<file path=ppt/tags/tag77.xml><?xml version="1.0" encoding="utf-8"?>
<p:tagLst xmlns:p="http://schemas.openxmlformats.org/presentationml/2006/main">
  <p:tag name="KSO_WM_UNIT_INDEX" val="1"/>
  <p:tag name="KSO_WM_UNIT_TEXT_SUBTYPE" val="a"/>
  <p:tag name="KSO_WM_UNIT_SUBTYPE" val="a"/>
  <p:tag name="KSO_WM_UNIT_TYPE" val="f"/>
  <p:tag name="KSO_WM_BEAUTIFY_FLAG" val="#wm#"/>
</p:tagLst>
</file>

<file path=ppt/tags/tag78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79.xml><?xml version="1.0" encoding="utf-8"?>
<p:tagLst xmlns:p="http://schemas.openxmlformats.org/presentationml/2006/main">
  <p:tag name="KSO_WM_UNIT_INDEX" val="4"/>
  <p:tag name="KSO_WM_UNIT_TEXT_SUBTYPE" val="a"/>
  <p:tag name="KSO_WM_UNIT_SUBTYPE" val="a"/>
  <p:tag name="KSO_WM_UNIT_TYPE" val="f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0.xml><?xml version="1.0" encoding="utf-8"?>
<p:tagLst xmlns:p="http://schemas.openxmlformats.org/presentationml/2006/main">
  <p:tag name="KSO_WM_UNIT_INDEX" val="5"/>
  <p:tag name="KSO_WM_UNIT_TYPE" val="a"/>
  <p:tag name="KSO_WM_BEAUTIFY_FLAG" val="#wm#"/>
</p:tagLst>
</file>

<file path=ppt/tags/tag81.xml><?xml version="1.0" encoding="utf-8"?>
<p:tagLst xmlns:p="http://schemas.openxmlformats.org/presentationml/2006/main">
  <p:tag name="KSO_WM_UNIT_INDEX" val="5"/>
  <p:tag name="KSO_WM_UNIT_TYPE" val="a"/>
  <p:tag name="KSO_WM_BEAUTIFY_FLAG" val="#wm#"/>
</p:tagLst>
</file>

<file path=ppt/tags/tag82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83.xml><?xml version="1.0" encoding="utf-8"?>
<p:tagLst xmlns:p="http://schemas.openxmlformats.org/presentationml/2006/main">
  <p:tag name="KSO_WM_UNIT_INDEX" val="6"/>
  <p:tag name="KSO_WM_UNIT_TYPE" val="d"/>
  <p:tag name="KSO_WM_BEAUTIFY_FLAG" val="#wm#"/>
</p:tagLst>
</file>

<file path=ppt/tags/tag84.xml><?xml version="1.0" encoding="utf-8"?>
<p:tagLst xmlns:p="http://schemas.openxmlformats.org/presentationml/2006/main">
  <p:tag name="KSO_WM_UNIT_INDEX" val="7"/>
  <p:tag name="KSO_WM_UNIT_TYPE" val="d"/>
  <p:tag name="KSO_WM_BEAUTIFY_FLAG" val="#wm#"/>
</p:tagLst>
</file>

<file path=ppt/tags/tag85.xml><?xml version="1.0" encoding="utf-8"?>
<p:tagLst xmlns:p="http://schemas.openxmlformats.org/presentationml/2006/main">
  <p:tag name="KSO_WM_UNIT_INDEX" val="8"/>
  <p:tag name="KSO_WM_UNIT_TYPE" val="d"/>
  <p:tag name="KSO_WM_BEAUTIFY_FLAG" val="#wm#"/>
</p:tagLst>
</file>

<file path=ppt/tags/tag86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87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88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89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90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91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92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93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94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95.xml><?xml version="1.0" encoding="utf-8"?>
<p:tagLst xmlns:p="http://schemas.openxmlformats.org/presentationml/2006/main">
  <p:tag name="KSO_WM_SLIDE_TYPE" val="text"/>
  <p:tag name="KSO_WM_BEAUTIFY_FLAG" val="#wm#"/>
</p:tagLst>
</file>

<file path=ppt/tags/tag96.xml><?xml version="1.0" encoding="utf-8"?>
<p:tagLst xmlns:p="http://schemas.openxmlformats.org/presentationml/2006/main">
  <p:tag name="KSO_WM_UNIT_TEXT_SUBTYPE" val="a"/>
  <p:tag name="KSO_WM_UNIT_SUBTYPE" val="a"/>
</p:tagLst>
</file>

<file path=ppt/tags/tag97.xml><?xml version="1.0" encoding="utf-8"?>
<p:tagLst xmlns:p="http://schemas.openxmlformats.org/presentationml/2006/main">
  <p:tag name="KSO_WM_UNIT_TEXT_SUBTYPE" val="a"/>
  <p:tag name="KSO_WM_UNIT_SUBTYPE" val="a"/>
</p:tagLst>
</file>

<file path=ppt/tags/tag98.xml><?xml version="1.0" encoding="utf-8"?>
<p:tagLst xmlns:p="http://schemas.openxmlformats.org/presentationml/2006/main">
  <p:tag name="KSO_WM_UNIT_TEXT_SUBTYPE" val="a"/>
  <p:tag name="KSO_WM_UNIT_SUBTYPE" val="a"/>
</p:tagLst>
</file>

<file path=ppt/tags/tag99.xml><?xml version="1.0" encoding="utf-8"?>
<p:tagLst xmlns:p="http://schemas.openxmlformats.org/presentationml/2006/main">
  <p:tag name="KSO_WM_UNIT_TEXT_SUBTYPE" val="a"/>
  <p:tag name="KSO_WM_UNIT_SUBTYPE" val="a"/>
</p:tagLst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自定义 2535">
      <a:dk1>
        <a:srgbClr val="000000"/>
      </a:dk1>
      <a:lt1>
        <a:srgbClr val="FFFFFF"/>
      </a:lt1>
      <a:dk2>
        <a:srgbClr val="0F1423"/>
      </a:dk2>
      <a:lt2>
        <a:srgbClr val="F5F7FF"/>
      </a:lt2>
      <a:accent1>
        <a:srgbClr val="577CCE"/>
      </a:accent1>
      <a:accent2>
        <a:srgbClr val="5999AF"/>
      </a:accent2>
      <a:accent3>
        <a:srgbClr val="5BA080"/>
      </a:accent3>
      <a:accent4>
        <a:srgbClr val="8BAA69"/>
      </a:accent4>
      <a:accent5>
        <a:srgbClr val="D6B250"/>
      </a:accent5>
      <a:accent6>
        <a:srgbClr val="D59647"/>
      </a:accent6>
      <a:hlink>
        <a:srgbClr val="304FFE"/>
      </a:hlink>
      <a:folHlink>
        <a:srgbClr val="492067"/>
      </a:folHlink>
    </a:clrScheme>
    <a:fontScheme name="字体-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7312</Words>
  <Application>WPS Presentation</Application>
  <PresentationFormat>Widescreen</PresentationFormat>
  <Paragraphs>458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Arial</vt:lpstr>
      <vt:lpstr>SimSun</vt:lpstr>
      <vt:lpstr>Wingdings</vt:lpstr>
      <vt:lpstr>Microsoft YaHei</vt:lpstr>
      <vt:lpstr>Arial Unicode MS</vt:lpstr>
      <vt:lpstr>Manrope ExtraBold</vt:lpstr>
      <vt:lpstr>Segoe Print</vt:lpstr>
      <vt:lpstr>Lato</vt:lpstr>
      <vt:lpstr>Calibri</vt:lpstr>
      <vt:lpstr>Default Design</vt:lpstr>
      <vt:lpstr>2_Office Theme</vt:lpstr>
      <vt:lpstr>Bengaluru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Sagheer_ Ahmed</cp:lastModifiedBy>
  <cp:revision>16</cp:revision>
  <dcterms:created xsi:type="dcterms:W3CDTF">2025-07-23T00:59:00Z</dcterms:created>
  <dcterms:modified xsi:type="dcterms:W3CDTF">2025-10-01T12:56:24Z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5E43B02191164D98B20FABA69341FFB1_13</vt:lpwstr>
  </property>
  <property fmtid="{D5CDD505-2E9C-101B-9397-08002B2CF9AE}" pid="3" name="KSOProductBuildVer">
    <vt:lpwstr>1033-12.2.0.22549</vt:lpwstr>
  </property>
</Properties>
</file>